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616" r:id="rId1"/>
  </p:sldMasterIdLst>
  <p:notesMasterIdLst>
    <p:notesMasterId r:id="rId23"/>
  </p:notesMasterIdLst>
  <p:handoutMasterIdLst>
    <p:handoutMasterId r:id="rId24"/>
  </p:handoutMasterIdLst>
  <p:sldIdLst>
    <p:sldId id="256" r:id="rId2"/>
    <p:sldId id="354" r:id="rId3"/>
    <p:sldId id="355" r:id="rId4"/>
    <p:sldId id="403" r:id="rId5"/>
    <p:sldId id="356" r:id="rId6"/>
    <p:sldId id="357" r:id="rId7"/>
    <p:sldId id="358" r:id="rId8"/>
    <p:sldId id="402" r:id="rId9"/>
    <p:sldId id="412" r:id="rId10"/>
    <p:sldId id="404" r:id="rId11"/>
    <p:sldId id="405" r:id="rId12"/>
    <p:sldId id="406" r:id="rId13"/>
    <p:sldId id="407" r:id="rId14"/>
    <p:sldId id="408" r:id="rId15"/>
    <p:sldId id="410" r:id="rId16"/>
    <p:sldId id="418" r:id="rId17"/>
    <p:sldId id="413" r:id="rId18"/>
    <p:sldId id="414" r:id="rId19"/>
    <p:sldId id="415" r:id="rId20"/>
    <p:sldId id="416" r:id="rId21"/>
    <p:sldId id="417" r:id="rId22"/>
  </p:sldIdLst>
  <p:sldSz cx="9144000" cy="6858000" type="screen4x3"/>
  <p:notesSz cx="7023100" cy="9309100"/>
  <p:defaultTextStyle>
    <a:defPPr>
      <a:defRPr lang="en-US"/>
    </a:defPPr>
    <a:lvl1pPr algn="l" rtl="0" fontAlgn="base">
      <a:spcBef>
        <a:spcPct val="0"/>
      </a:spcBef>
      <a:spcAft>
        <a:spcPct val="0"/>
      </a:spcAft>
      <a:defRPr sz="11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11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1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1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1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1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1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1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1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375669"/>
    <a:srgbClr val="6FB867"/>
    <a:srgbClr val="869F2A"/>
    <a:srgbClr val="808000"/>
    <a:srgbClr val="5F0023"/>
    <a:srgbClr val="E2A036"/>
    <a:srgbClr val="FFC2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48D098-B34A-4CB6-80B7-4B566FFD4848}" v="4" dt="2023-10-31T14:52:37.9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892" autoAdjust="0"/>
  </p:normalViewPr>
  <p:slideViewPr>
    <p:cSldViewPr>
      <p:cViewPr varScale="1">
        <p:scale>
          <a:sx n="90" d="100"/>
          <a:sy n="90" d="100"/>
        </p:scale>
        <p:origin x="124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3108"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3324" tIns="46662" rIns="93324" bIns="46662"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wrap="square" lIns="93324" tIns="46662" rIns="93324" bIns="46662" numCol="1" anchor="t" anchorCtr="0" compatLnSpc="1">
            <a:prstTxWarp prst="textNoShape">
              <a:avLst/>
            </a:prstTxWarp>
          </a:bodyPr>
          <a:lstStyle>
            <a:lvl1pPr algn="r">
              <a:defRPr sz="1200">
                <a:latin typeface="Calibri" charset="0"/>
              </a:defRPr>
            </a:lvl1pPr>
          </a:lstStyle>
          <a:p>
            <a:pPr>
              <a:defRPr/>
            </a:pPr>
            <a:fld id="{985C4D57-5874-B74B-8888-11E9B857E79B}" type="datetime1">
              <a:rPr lang="en-US"/>
              <a:pPr>
                <a:defRPr/>
              </a:pPr>
              <a:t>11/3/2023</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3324" tIns="46662" rIns="93324" bIns="46662"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wrap="square" lIns="93324" tIns="46662" rIns="93324" bIns="46662" numCol="1" anchor="b" anchorCtr="0" compatLnSpc="1">
            <a:prstTxWarp prst="textNoShape">
              <a:avLst/>
            </a:prstTxWarp>
          </a:bodyPr>
          <a:lstStyle>
            <a:lvl1pPr algn="r">
              <a:defRPr sz="1200">
                <a:latin typeface="Calibri" charset="0"/>
              </a:defRPr>
            </a:lvl1pPr>
          </a:lstStyle>
          <a:p>
            <a:pPr>
              <a:defRPr/>
            </a:pPr>
            <a:fld id="{50A23B41-0F75-DD48-85B9-B318AFD28103}" type="slidenum">
              <a:rPr lang="en-US"/>
              <a:pPr>
                <a:defRPr/>
              </a:pPr>
              <a:t>‹#›</a:t>
            </a:fld>
            <a:endParaRPr lang="en-US"/>
          </a:p>
        </p:txBody>
      </p:sp>
    </p:spTree>
    <p:extLst>
      <p:ext uri="{BB962C8B-B14F-4D97-AF65-F5344CB8AC3E}">
        <p14:creationId xmlns:p14="http://schemas.microsoft.com/office/powerpoint/2010/main" val="12979890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3324" tIns="46662" rIns="93324" bIns="46662"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8275" y="0"/>
            <a:ext cx="3043238" cy="465138"/>
          </a:xfrm>
          <a:prstGeom prst="rect">
            <a:avLst/>
          </a:prstGeom>
        </p:spPr>
        <p:txBody>
          <a:bodyPr vert="horz" wrap="square" lIns="93324" tIns="46662" rIns="93324" bIns="46662" numCol="1" anchor="t" anchorCtr="0" compatLnSpc="1">
            <a:prstTxWarp prst="textNoShape">
              <a:avLst/>
            </a:prstTxWarp>
          </a:bodyPr>
          <a:lstStyle>
            <a:lvl1pPr algn="r">
              <a:defRPr sz="1200">
                <a:latin typeface="Calibri" charset="0"/>
              </a:defRPr>
            </a:lvl1pPr>
          </a:lstStyle>
          <a:p>
            <a:pPr>
              <a:defRPr/>
            </a:pPr>
            <a:fld id="{F61A5758-B2D6-E741-B01A-84D2938D9AAB}" type="datetime1">
              <a:rPr lang="en-US"/>
              <a:pPr>
                <a:defRPr/>
              </a:pPr>
              <a:t>11/3/2023</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dirty="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3324" tIns="46662" rIns="93324" bIns="4666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375"/>
            <a:ext cx="3043238" cy="465138"/>
          </a:xfrm>
          <a:prstGeom prst="rect">
            <a:avLst/>
          </a:prstGeom>
        </p:spPr>
        <p:txBody>
          <a:bodyPr vert="horz" lIns="93324" tIns="46662" rIns="93324" bIns="46662"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wrap="square" lIns="93324" tIns="46662" rIns="93324" bIns="46662" numCol="1" anchor="b" anchorCtr="0" compatLnSpc="1">
            <a:prstTxWarp prst="textNoShape">
              <a:avLst/>
            </a:prstTxWarp>
          </a:bodyPr>
          <a:lstStyle>
            <a:lvl1pPr algn="r">
              <a:defRPr sz="1200">
                <a:latin typeface="Calibri" charset="0"/>
              </a:defRPr>
            </a:lvl1pPr>
          </a:lstStyle>
          <a:p>
            <a:pPr>
              <a:defRPr/>
            </a:pPr>
            <a:fld id="{2C2FFAAF-7442-8D40-92A7-D1448ADFA910}" type="slidenum">
              <a:rPr lang="en-US"/>
              <a:pPr>
                <a:defRPr/>
              </a:pPr>
              <a:t>‹#›</a:t>
            </a:fld>
            <a:endParaRPr lang="en-US"/>
          </a:p>
        </p:txBody>
      </p:sp>
    </p:spTree>
    <p:extLst>
      <p:ext uri="{BB962C8B-B14F-4D97-AF65-F5344CB8AC3E}">
        <p14:creationId xmlns:p14="http://schemas.microsoft.com/office/powerpoint/2010/main" val="5355632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E0F87649-4AAC-D149-B3C8-5F4312063D60}" type="slidenum">
              <a:rPr lang="en-US" sz="1200">
                <a:latin typeface="Calibri" charset="0"/>
              </a:rPr>
              <a:pPr eaLnBrk="1" hangingPunct="1"/>
              <a:t>1</a:t>
            </a:fld>
            <a:endParaRPr lang="en-US" sz="1200">
              <a:latin typeface="Calibri" charset="0"/>
            </a:endParaRPr>
          </a:p>
        </p:txBody>
      </p:sp>
    </p:spTree>
    <p:extLst>
      <p:ext uri="{BB962C8B-B14F-4D97-AF65-F5344CB8AC3E}">
        <p14:creationId xmlns:p14="http://schemas.microsoft.com/office/powerpoint/2010/main" val="135189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Presenter can add to this information with the following points:</a:t>
            </a:r>
          </a:p>
          <a:p>
            <a:pPr lvl="1">
              <a:buFontTx/>
              <a:buChar char="•"/>
            </a:pPr>
            <a:r>
              <a:rPr lang="en-US" dirty="0">
                <a:ea typeface="ＭＳ Ｐゴシック" pitchFamily="34" charset="-128"/>
              </a:rPr>
              <a:t> Advanced Placement</a:t>
            </a:r>
            <a:r>
              <a:rPr lang="en-US" baseline="30000" dirty="0">
                <a:solidFill>
                  <a:srgbClr val="375669"/>
                </a:solidFill>
                <a:ea typeface="ＭＳ Ｐゴシック" pitchFamily="34" charset="-128"/>
              </a:rPr>
              <a:t>®</a:t>
            </a:r>
            <a:r>
              <a:rPr lang="en-US" dirty="0">
                <a:ea typeface="ＭＳ Ｐゴシック" pitchFamily="34" charset="-128"/>
              </a:rPr>
              <a:t> is a program developed and overseen by the College Board, the not-for-profit organization that is responsible for the PSAT/NMSQT</a:t>
            </a:r>
            <a:r>
              <a:rPr lang="en-US" baseline="30000" dirty="0">
                <a:solidFill>
                  <a:srgbClr val="375669"/>
                </a:solidFill>
                <a:ea typeface="ＭＳ Ｐゴシック" pitchFamily="34" charset="-128"/>
              </a:rPr>
              <a:t>®</a:t>
            </a:r>
            <a:r>
              <a:rPr lang="en-US" dirty="0">
                <a:ea typeface="ＭＳ Ｐゴシック" pitchFamily="34" charset="-128"/>
              </a:rPr>
              <a:t>, SAT</a:t>
            </a:r>
            <a:r>
              <a:rPr lang="en-US" baseline="30000" dirty="0">
                <a:solidFill>
                  <a:srgbClr val="375669"/>
                </a:solidFill>
                <a:ea typeface="ＭＳ Ｐゴシック" pitchFamily="34" charset="-128"/>
              </a:rPr>
              <a:t>®</a:t>
            </a:r>
            <a:r>
              <a:rPr lang="en-US" dirty="0">
                <a:ea typeface="ＭＳ Ｐゴシック" pitchFamily="34" charset="-128"/>
              </a:rPr>
              <a:t>, </a:t>
            </a:r>
            <a:r>
              <a:rPr lang="en-US" b="1" dirty="0">
                <a:ea typeface="ＭＳ Ｐゴシック" pitchFamily="34" charset="-128"/>
              </a:rPr>
              <a:t>and other programs and services in college readiness and college success that help more than seven million students each year prepare for a successful transition to college</a:t>
            </a:r>
            <a:r>
              <a:rPr lang="en-US" dirty="0">
                <a:ea typeface="ＭＳ Ｐゴシック" pitchFamily="34" charset="-128"/>
              </a:rPr>
              <a:t>.</a:t>
            </a:r>
          </a:p>
          <a:p>
            <a:endParaRPr lang="en-US" dirty="0">
              <a:latin typeface="Calibri" charset="0"/>
              <a:ea typeface="ＭＳ Ｐゴシック" charset="0"/>
              <a:cs typeface="ＭＳ Ｐゴシック"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BA92A1CF-BF66-9B4D-8625-26590E49C4A6}" type="slidenum">
              <a:rPr lang="en-US" sz="1200">
                <a:latin typeface="Calibri" charset="0"/>
              </a:rPr>
              <a:pPr eaLnBrk="1" hangingPunct="1"/>
              <a:t>2</a:t>
            </a:fld>
            <a:endParaRPr lang="en-US" sz="1200">
              <a:latin typeface="Calibri" charset="0"/>
            </a:endParaRPr>
          </a:p>
        </p:txBody>
      </p:sp>
    </p:spTree>
    <p:extLst>
      <p:ext uri="{BB962C8B-B14F-4D97-AF65-F5344CB8AC3E}">
        <p14:creationId xmlns:p14="http://schemas.microsoft.com/office/powerpoint/2010/main" val="3304958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Presenter will highlight courses in each content area</a:t>
            </a:r>
            <a:endParaRPr lang="en-US" altLang="ja-JP"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A45B2C1F-2E6D-8541-878B-0C44194337FE}" type="slidenum">
              <a:rPr lang="en-US" sz="1200">
                <a:latin typeface="Calibri" charset="0"/>
              </a:rPr>
              <a:pPr eaLnBrk="1" hangingPunct="1"/>
              <a:t>3</a:t>
            </a:fld>
            <a:endParaRPr lang="en-US" sz="1200">
              <a:latin typeface="Calibri" charset="0"/>
            </a:endParaRPr>
          </a:p>
        </p:txBody>
      </p:sp>
    </p:spTree>
    <p:extLst>
      <p:ext uri="{BB962C8B-B14F-4D97-AF65-F5344CB8AC3E}">
        <p14:creationId xmlns:p14="http://schemas.microsoft.com/office/powerpoint/2010/main" val="1221443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pitchFamily="34" charset="0"/>
                <a:ea typeface="ＭＳ Ｐゴシック" pitchFamily="34" charset="-128"/>
              </a:rPr>
              <a:t>Presenters are encouraged to include the AP</a:t>
            </a:r>
            <a:r>
              <a:rPr lang="en-US" baseline="30000" dirty="0">
                <a:latin typeface="Calibri" pitchFamily="34" charset="0"/>
                <a:ea typeface="ＭＳ Ｐゴシック" pitchFamily="34" charset="-128"/>
              </a:rPr>
              <a:t>®</a:t>
            </a:r>
            <a:r>
              <a:rPr lang="en-US" dirty="0">
                <a:latin typeface="Calibri" pitchFamily="34" charset="0"/>
                <a:ea typeface="ＭＳ Ｐゴシック" pitchFamily="34" charset="-128"/>
              </a:rPr>
              <a:t> policies and statements of their own local and state universities where applicable to reinforce the importance of AP classes in the competitive college admission process.</a:t>
            </a:r>
          </a:p>
          <a:p>
            <a:endParaRPr lang="en-US" dirty="0">
              <a:latin typeface="Calibri" charset="0"/>
              <a:ea typeface="ＭＳ Ｐゴシック" charset="0"/>
              <a:cs typeface="ＭＳ Ｐゴシック"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234B605E-2CDE-774F-AD9B-F0F10A20A43B}" type="slidenum">
              <a:rPr lang="en-US" sz="1200">
                <a:latin typeface="Calibri" charset="0"/>
              </a:rPr>
              <a:pPr eaLnBrk="1" hangingPunct="1"/>
              <a:t>6</a:t>
            </a:fld>
            <a:endParaRPr lang="en-US" sz="1200">
              <a:latin typeface="Calibri" charset="0"/>
            </a:endParaRPr>
          </a:p>
        </p:txBody>
      </p:sp>
    </p:spTree>
    <p:extLst>
      <p:ext uri="{BB962C8B-B14F-4D97-AF65-F5344CB8AC3E}">
        <p14:creationId xmlns:p14="http://schemas.microsoft.com/office/powerpoint/2010/main" val="3163642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C2FFAAF-7442-8D40-92A7-D1448ADFA910}" type="slidenum">
              <a:rPr lang="en-US" smtClean="0"/>
              <a:pPr>
                <a:defRPr/>
              </a:pPr>
              <a:t>8</a:t>
            </a:fld>
            <a:endParaRPr lang="en-US"/>
          </a:p>
        </p:txBody>
      </p:sp>
    </p:spTree>
    <p:extLst>
      <p:ext uri="{BB962C8B-B14F-4D97-AF65-F5344CB8AC3E}">
        <p14:creationId xmlns:p14="http://schemas.microsoft.com/office/powerpoint/2010/main" val="404917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C7FF698-294D-41CC-A07C-15D103AC4131}"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r>
              <a:rPr lang="en-US"/>
              <a:t>Page </a:t>
            </a:r>
            <a:fld id="{92DAEF31-F4BA-0249-8059-84DB830615CF}" type="slidenum">
              <a:rPr lang="en-US" smtClean="0"/>
              <a:pPr>
                <a:defRPr/>
              </a:pPr>
              <a:t>‹#›</a:t>
            </a:fld>
            <a:endParaRPr lang="en-US"/>
          </a:p>
        </p:txBody>
      </p:sp>
    </p:spTree>
    <p:extLst>
      <p:ext uri="{BB962C8B-B14F-4D97-AF65-F5344CB8AC3E}">
        <p14:creationId xmlns:p14="http://schemas.microsoft.com/office/powerpoint/2010/main" val="368295315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FF698-294D-41CC-A07C-15D103AC4131}"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r>
              <a:rPr lang="en-US"/>
              <a:t>Page </a:t>
            </a:r>
            <a:fld id="{92DAEF31-F4BA-0249-8059-84DB830615CF}" type="slidenum">
              <a:rPr lang="en-US" smtClean="0"/>
              <a:pPr>
                <a:defRPr/>
              </a:pPr>
              <a:t>‹#›</a:t>
            </a:fld>
            <a:endParaRPr lang="en-US"/>
          </a:p>
        </p:txBody>
      </p:sp>
    </p:spTree>
    <p:extLst>
      <p:ext uri="{BB962C8B-B14F-4D97-AF65-F5344CB8AC3E}">
        <p14:creationId xmlns:p14="http://schemas.microsoft.com/office/powerpoint/2010/main" val="243354092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FF698-294D-41CC-A07C-15D103AC4131}"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r>
              <a:rPr lang="en-US"/>
              <a:t>Page </a:t>
            </a:r>
            <a:fld id="{92DAEF31-F4BA-0249-8059-84DB830615CF}" type="slidenum">
              <a:rPr lang="en-US" smtClean="0"/>
              <a:pPr>
                <a:defRPr/>
              </a:pPr>
              <a:t>‹#›</a:t>
            </a:fld>
            <a:endParaRPr lang="en-US"/>
          </a:p>
        </p:txBody>
      </p:sp>
    </p:spTree>
    <p:extLst>
      <p:ext uri="{BB962C8B-B14F-4D97-AF65-F5344CB8AC3E}">
        <p14:creationId xmlns:p14="http://schemas.microsoft.com/office/powerpoint/2010/main" val="48622512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pic>
        <p:nvPicPr>
          <p:cNvPr id="4" name="Picture 3" descr="146-554_AP_PPT_Sub.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eperator.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414338"/>
            <a:ext cx="914400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13"/>
          <p:cNvSpPr>
            <a:spLocks noGrp="1"/>
          </p:cNvSpPr>
          <p:nvPr>
            <p:ph sz="quarter" idx="11"/>
          </p:nvPr>
        </p:nvSpPr>
        <p:spPr>
          <a:xfrm>
            <a:off x="1066800" y="1447800"/>
            <a:ext cx="7086600" cy="4114800"/>
          </a:xfrm>
          <a:prstGeom prst="rect">
            <a:avLst/>
          </a:prstGeom>
        </p:spPr>
        <p:txBody>
          <a:bodyPr/>
          <a:lstStyle>
            <a:lvl1pPr>
              <a:defRPr sz="2000">
                <a:solidFill>
                  <a:srgbClr val="1B416C"/>
                </a:solidFill>
                <a:latin typeface="+mn-lt"/>
              </a:defRPr>
            </a:lvl1pPr>
            <a:lvl2pPr>
              <a:buClr>
                <a:srgbClr val="6FB867"/>
              </a:buClr>
              <a:buFont typeface="Arial"/>
              <a:buChar char="•"/>
              <a:defRPr>
                <a:solidFill>
                  <a:srgbClr val="1B416C"/>
                </a:solidFill>
                <a:latin typeface="+mn-lt"/>
              </a:defRPr>
            </a:lvl2pPr>
            <a:lvl3pPr>
              <a:buClr>
                <a:srgbClr val="6FB867"/>
              </a:buClr>
              <a:buFont typeface="Arial"/>
              <a:buChar char="•"/>
              <a:defRPr>
                <a:solidFill>
                  <a:srgbClr val="1B416C"/>
                </a:solidFill>
                <a:latin typeface="+mn-lt"/>
              </a:defRPr>
            </a:lvl3pPr>
            <a:lvl4pPr>
              <a:buSzPct val="100000"/>
              <a:buFontTx/>
              <a:buBlip>
                <a:blip r:embed="rId4"/>
              </a:buBlip>
              <a:defRPr sz="1300" baseline="0">
                <a:solidFill>
                  <a:srgbClr val="1B416C"/>
                </a:solidFill>
              </a:defRPr>
            </a:lvl4pPr>
            <a:lvl5pPr>
              <a:buFont typeface="Arial" pitchFamily="34" charset="0"/>
              <a:buChar char="•"/>
              <a:defRPr sz="1100" baseline="0"/>
            </a:lvl5pPr>
          </a:lstStyle>
          <a:p>
            <a:pPr lvl="0"/>
            <a:r>
              <a:rPr lang="en-US" dirty="0"/>
              <a:t>Click to edit Master text styles</a:t>
            </a:r>
          </a:p>
          <a:p>
            <a:pPr lvl="1"/>
            <a:r>
              <a:rPr lang="en-US" dirty="0"/>
              <a:t>Second level</a:t>
            </a:r>
          </a:p>
          <a:p>
            <a:pPr lvl="2"/>
            <a:r>
              <a:rPr lang="en-US" dirty="0"/>
              <a:t>Third level</a:t>
            </a:r>
          </a:p>
        </p:txBody>
      </p:sp>
      <p:sp>
        <p:nvSpPr>
          <p:cNvPr id="10" name="Title 9"/>
          <p:cNvSpPr>
            <a:spLocks noGrp="1"/>
          </p:cNvSpPr>
          <p:nvPr>
            <p:ph type="title"/>
          </p:nvPr>
        </p:nvSpPr>
        <p:spPr>
          <a:xfrm>
            <a:off x="0" y="457201"/>
            <a:ext cx="9220200" cy="685800"/>
          </a:xfrm>
        </p:spPr>
        <p:txBody>
          <a:bodyPr/>
          <a:lstStyle>
            <a:lvl1pPr algn="ctr">
              <a:defRPr sz="3200" b="1">
                <a:solidFill>
                  <a:schemeClr val="bg1"/>
                </a:solidFill>
                <a:latin typeface="+mj-lt"/>
              </a:defRPr>
            </a:lvl1pPr>
          </a:lstStyle>
          <a:p>
            <a:r>
              <a:rPr lang="en-US" dirty="0"/>
              <a:t>Click to edit Master title style</a:t>
            </a:r>
          </a:p>
        </p:txBody>
      </p:sp>
    </p:spTree>
    <p:extLst>
      <p:ext uri="{BB962C8B-B14F-4D97-AF65-F5344CB8AC3E}">
        <p14:creationId xmlns:p14="http://schemas.microsoft.com/office/powerpoint/2010/main" val="336918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solidFill>
        <a:effectLst/>
      </p:bgPr>
    </p:bg>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990600" y="2819400"/>
            <a:ext cx="7162800" cy="1219200"/>
          </a:xfrm>
          <a:prstGeom prst="rect">
            <a:avLst/>
          </a:prstGeom>
        </p:spPr>
        <p:txBody>
          <a:bodyPr anchor="t"/>
          <a:lstStyle>
            <a:lvl1pPr algn="ctr">
              <a:defRPr sz="5400" b="1">
                <a:solidFill>
                  <a:srgbClr val="FFFFFF"/>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323427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FF698-294D-41CC-A07C-15D103AC4131}"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r>
              <a:rPr lang="en-US"/>
              <a:t>Page </a:t>
            </a:r>
            <a:fld id="{92DAEF31-F4BA-0249-8059-84DB830615CF}" type="slidenum">
              <a:rPr lang="en-US" smtClean="0"/>
              <a:pPr>
                <a:defRPr/>
              </a:pPr>
              <a:t>‹#›</a:t>
            </a:fld>
            <a:endParaRPr lang="en-US"/>
          </a:p>
        </p:txBody>
      </p:sp>
    </p:spTree>
    <p:extLst>
      <p:ext uri="{BB962C8B-B14F-4D97-AF65-F5344CB8AC3E}">
        <p14:creationId xmlns:p14="http://schemas.microsoft.com/office/powerpoint/2010/main" val="379997435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7FF698-294D-41CC-A07C-15D103AC4131}"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r>
              <a:rPr lang="en-US"/>
              <a:t>Page </a:t>
            </a:r>
            <a:fld id="{92DAEF31-F4BA-0249-8059-84DB830615CF}" type="slidenum">
              <a:rPr lang="en-US" smtClean="0"/>
              <a:pPr>
                <a:defRPr/>
              </a:pPr>
              <a:t>‹#›</a:t>
            </a:fld>
            <a:endParaRPr lang="en-US"/>
          </a:p>
        </p:txBody>
      </p:sp>
    </p:spTree>
    <p:extLst>
      <p:ext uri="{BB962C8B-B14F-4D97-AF65-F5344CB8AC3E}">
        <p14:creationId xmlns:p14="http://schemas.microsoft.com/office/powerpoint/2010/main" val="227022221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7FF698-294D-41CC-A07C-15D103AC4131}"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r>
              <a:rPr lang="en-US"/>
              <a:t>Page </a:t>
            </a:r>
            <a:fld id="{92DAEF31-F4BA-0249-8059-84DB830615CF}" type="slidenum">
              <a:rPr lang="en-US" smtClean="0"/>
              <a:pPr>
                <a:defRPr/>
              </a:pPr>
              <a:t>‹#›</a:t>
            </a:fld>
            <a:endParaRPr lang="en-US"/>
          </a:p>
        </p:txBody>
      </p:sp>
    </p:spTree>
    <p:extLst>
      <p:ext uri="{BB962C8B-B14F-4D97-AF65-F5344CB8AC3E}">
        <p14:creationId xmlns:p14="http://schemas.microsoft.com/office/powerpoint/2010/main" val="321604918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7FF698-294D-41CC-A07C-15D103AC4131}" type="datetimeFigureOut">
              <a:rPr lang="en-US" smtClean="0"/>
              <a:t>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r>
              <a:rPr lang="en-US"/>
              <a:t>Page </a:t>
            </a:r>
            <a:fld id="{92DAEF31-F4BA-0249-8059-84DB830615CF}" type="slidenum">
              <a:rPr lang="en-US" smtClean="0"/>
              <a:pPr>
                <a:defRPr/>
              </a:pPr>
              <a:t>‹#›</a:t>
            </a:fld>
            <a:endParaRPr lang="en-US"/>
          </a:p>
        </p:txBody>
      </p:sp>
    </p:spTree>
    <p:extLst>
      <p:ext uri="{BB962C8B-B14F-4D97-AF65-F5344CB8AC3E}">
        <p14:creationId xmlns:p14="http://schemas.microsoft.com/office/powerpoint/2010/main" val="118865078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7FF698-294D-41CC-A07C-15D103AC4131}" type="datetimeFigureOut">
              <a:rPr lang="en-US" smtClean="0"/>
              <a:t>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r>
              <a:rPr lang="en-US"/>
              <a:t>Page </a:t>
            </a:r>
            <a:fld id="{92DAEF31-F4BA-0249-8059-84DB830615CF}" type="slidenum">
              <a:rPr lang="en-US" smtClean="0"/>
              <a:pPr>
                <a:defRPr/>
              </a:pPr>
              <a:t>‹#›</a:t>
            </a:fld>
            <a:endParaRPr lang="en-US"/>
          </a:p>
        </p:txBody>
      </p:sp>
    </p:spTree>
    <p:extLst>
      <p:ext uri="{BB962C8B-B14F-4D97-AF65-F5344CB8AC3E}">
        <p14:creationId xmlns:p14="http://schemas.microsoft.com/office/powerpoint/2010/main" val="125015345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FF698-294D-41CC-A07C-15D103AC4131}" type="datetimeFigureOut">
              <a:rPr lang="en-US" smtClean="0"/>
              <a:t>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r>
              <a:rPr lang="en-US"/>
              <a:t>Page </a:t>
            </a:r>
            <a:fld id="{92DAEF31-F4BA-0249-8059-84DB830615CF}" type="slidenum">
              <a:rPr lang="en-US" smtClean="0"/>
              <a:pPr>
                <a:defRPr/>
              </a:pPr>
              <a:t>‹#›</a:t>
            </a:fld>
            <a:endParaRPr lang="en-US"/>
          </a:p>
        </p:txBody>
      </p:sp>
    </p:spTree>
    <p:extLst>
      <p:ext uri="{BB962C8B-B14F-4D97-AF65-F5344CB8AC3E}">
        <p14:creationId xmlns:p14="http://schemas.microsoft.com/office/powerpoint/2010/main" val="305184981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C7FF698-294D-41CC-A07C-15D103AC4131}"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r>
              <a:rPr lang="en-US"/>
              <a:t>Page </a:t>
            </a:r>
            <a:fld id="{92DAEF31-F4BA-0249-8059-84DB830615CF}" type="slidenum">
              <a:rPr lang="en-US" smtClean="0"/>
              <a:pPr>
                <a:defRPr/>
              </a:pPr>
              <a:t>‹#›</a:t>
            </a:fld>
            <a:endParaRPr lang="en-US"/>
          </a:p>
        </p:txBody>
      </p:sp>
    </p:spTree>
    <p:extLst>
      <p:ext uri="{BB962C8B-B14F-4D97-AF65-F5344CB8AC3E}">
        <p14:creationId xmlns:p14="http://schemas.microsoft.com/office/powerpoint/2010/main" val="157739931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C7FF698-294D-41CC-A07C-15D103AC4131}"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r>
              <a:rPr lang="en-US"/>
              <a:t>Page </a:t>
            </a:r>
            <a:fld id="{92DAEF31-F4BA-0249-8059-84DB830615CF}" type="slidenum">
              <a:rPr lang="en-US" smtClean="0"/>
              <a:pPr>
                <a:defRPr/>
              </a:pPr>
              <a:t>‹#›</a:t>
            </a:fld>
            <a:endParaRPr lang="en-US"/>
          </a:p>
        </p:txBody>
      </p:sp>
    </p:spTree>
    <p:extLst>
      <p:ext uri="{BB962C8B-B14F-4D97-AF65-F5344CB8AC3E}">
        <p14:creationId xmlns:p14="http://schemas.microsoft.com/office/powerpoint/2010/main" val="89025473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C7FF698-294D-41CC-A07C-15D103AC4131}" type="datetimeFigureOut">
              <a:rPr lang="en-US" smtClean="0"/>
              <a:t>11/3/2023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r>
              <a:rPr lang="en-US"/>
              <a:t>Page </a:t>
            </a:r>
            <a:fld id="{92DAEF31-F4BA-0249-8059-84DB830615CF}" type="slidenum">
              <a:rPr lang="en-US" smtClean="0"/>
              <a:pPr>
                <a:defRPr/>
              </a:pPr>
              <a:t>‹#›</a:t>
            </a:fld>
            <a:endParaRPr lang="en-US"/>
          </a:p>
        </p:txBody>
      </p:sp>
    </p:spTree>
    <p:extLst>
      <p:ext uri="{BB962C8B-B14F-4D97-AF65-F5344CB8AC3E}">
        <p14:creationId xmlns:p14="http://schemas.microsoft.com/office/powerpoint/2010/main" val="4097153199"/>
      </p:ext>
    </p:extLst>
  </p:cSld>
  <p:clrMap bg1="lt1" tx1="dk1" bg2="lt2" tx2="dk2" accent1="accent1" accent2="accent2" accent3="accent3" accent4="accent4" accent5="accent5" accent6="accent6" hlink="hlink" folHlink="folHlink"/>
  <p:sldLayoutIdLst>
    <p:sldLayoutId id="2147484617" r:id="rId1"/>
    <p:sldLayoutId id="2147484618" r:id="rId2"/>
    <p:sldLayoutId id="2147484619" r:id="rId3"/>
    <p:sldLayoutId id="2147484620" r:id="rId4"/>
    <p:sldLayoutId id="2147484621" r:id="rId5"/>
    <p:sldLayoutId id="2147484622" r:id="rId6"/>
    <p:sldLayoutId id="2147484623" r:id="rId7"/>
    <p:sldLayoutId id="2147484624" r:id="rId8"/>
    <p:sldLayoutId id="2147484625" r:id="rId9"/>
    <p:sldLayoutId id="2147484626" r:id="rId10"/>
    <p:sldLayoutId id="2147484627" r:id="rId11"/>
    <p:sldLayoutId id="2147484628" r:id="rId12"/>
    <p:sldLayoutId id="2147484629"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3" descr="image_title_1.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425700"/>
            <a:ext cx="914400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4"/>
          <p:cNvSpPr txBox="1">
            <a:spLocks/>
          </p:cNvSpPr>
          <p:nvPr/>
        </p:nvSpPr>
        <p:spPr bwMode="auto">
          <a:xfrm>
            <a:off x="990600" y="4724400"/>
            <a:ext cx="7162800" cy="304800"/>
          </a:xfrm>
          <a:prstGeom prst="rect">
            <a:avLst/>
          </a:prstGeom>
          <a:noFill/>
          <a:ln w="9525">
            <a:noFill/>
            <a:miter lim="800000"/>
            <a:headEnd/>
            <a:tailEnd/>
          </a:ln>
        </p:spPr>
        <p:txBody>
          <a:bodyPr anchor="ctr"/>
          <a:lstStyle/>
          <a:p>
            <a:pPr algn="ctr" eaLnBrk="0" hangingPunct="0">
              <a:defRPr/>
            </a:pPr>
            <a:r>
              <a:rPr lang="en-US" sz="1800" dirty="0">
                <a:solidFill>
                  <a:schemeClr val="bg1"/>
                </a:solidFill>
                <a:latin typeface="+mn-lt"/>
                <a:ea typeface="+mn-ea"/>
                <a:cs typeface="+mn-cs"/>
              </a:rPr>
              <a:t>Steinbrenner High School</a:t>
            </a:r>
            <a:endParaRPr lang="en-US" sz="1800" dirty="0">
              <a:solidFill>
                <a:schemeClr val="bg1"/>
              </a:solidFill>
              <a:latin typeface="+mn-lt"/>
              <a:ea typeface="+mj-ea"/>
              <a:cs typeface="+mj-cs"/>
            </a:endParaRPr>
          </a:p>
        </p:txBody>
      </p:sp>
      <p:sp>
        <p:nvSpPr>
          <p:cNvPr id="6147" name="Title 4"/>
          <p:cNvSpPr>
            <a:spLocks noGrp="1"/>
          </p:cNvSpPr>
          <p:nvPr>
            <p:ph type="title"/>
          </p:nvPr>
        </p:nvSpPr>
        <p:spPr/>
        <p:txBody>
          <a:bodyPr anchor="ctr"/>
          <a:lstStyle/>
          <a:p>
            <a:r>
              <a:rPr sz="3600" dirty="0">
                <a:latin typeface="Calibri" charset="0"/>
                <a:ea typeface="ＭＳ Ｐゴシック" charset="0"/>
              </a:rPr>
              <a:t>An Introduction to the </a:t>
            </a:r>
            <a:br>
              <a:rPr sz="3600" dirty="0">
                <a:latin typeface="Calibri" charset="0"/>
                <a:ea typeface="ＭＳ Ｐゴシック" charset="0"/>
              </a:rPr>
            </a:br>
            <a:r>
              <a:rPr sz="3600" dirty="0">
                <a:latin typeface="Calibri" charset="0"/>
                <a:ea typeface="ＭＳ Ｐゴシック" charset="0"/>
              </a:rPr>
              <a:t>Advanced Placement</a:t>
            </a:r>
            <a:r>
              <a:rPr sz="2800" baseline="30000" dirty="0">
                <a:latin typeface="Arial" charset="0"/>
                <a:ea typeface="ＭＳ Ｐゴシック" charset="0"/>
                <a:cs typeface="Arial" charset="0"/>
              </a:rPr>
              <a:t> </a:t>
            </a:r>
            <a:r>
              <a:rPr sz="2800" dirty="0">
                <a:latin typeface="Arial" charset="0"/>
                <a:ea typeface="ＭＳ Ｐゴシック" charset="0"/>
                <a:cs typeface="Arial" charset="0"/>
              </a:rPr>
              <a:t>Program</a:t>
            </a:r>
            <a:r>
              <a:rPr lang="en-US" sz="2800" baseline="30000" dirty="0">
                <a:latin typeface="+mn-lt"/>
                <a:ea typeface="ＭＳ Ｐゴシック" charset="0"/>
                <a:cs typeface="Arial" charset="0"/>
              </a:rPr>
              <a:t>®</a:t>
            </a:r>
            <a:endParaRPr sz="2800" b="0" dirty="0">
              <a:latin typeface="+mn-lt"/>
              <a:ea typeface="ＭＳ Ｐゴシック"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1066800" y="1295400"/>
            <a:ext cx="7086600" cy="4495800"/>
          </a:xfrm>
        </p:spPr>
        <p:txBody>
          <a:bodyPr>
            <a:normAutofit/>
          </a:bodyPr>
          <a:lstStyle/>
          <a:p>
            <a:r>
              <a:rPr lang="en-US" sz="1800" dirty="0"/>
              <a:t>College Courses that are taught through HCC</a:t>
            </a:r>
          </a:p>
          <a:p>
            <a:pPr marL="0" indent="0"/>
            <a:r>
              <a:rPr lang="en-US" sz="1800" dirty="0"/>
              <a:t>Free</a:t>
            </a:r>
          </a:p>
          <a:p>
            <a:pPr marL="0" indent="0"/>
            <a:r>
              <a:rPr lang="en-US" sz="1800" dirty="0"/>
              <a:t>Student can take up to 10 college credit hours per semester including    summer</a:t>
            </a:r>
          </a:p>
          <a:p>
            <a:r>
              <a:rPr lang="en-US" sz="1800" dirty="0"/>
              <a:t>Student can use these HCC courses to satisfy high school </a:t>
            </a:r>
            <a:r>
              <a:rPr lang="en-US" sz="1800" u="sng" dirty="0"/>
              <a:t>and</a:t>
            </a:r>
            <a:r>
              <a:rPr lang="en-US" sz="1800" dirty="0"/>
              <a:t> college requirements.</a:t>
            </a:r>
          </a:p>
          <a:p>
            <a:r>
              <a:rPr lang="en-US" sz="1800" u="sng" dirty="0"/>
              <a:t>3 course at SHS during school day, taught by our teachers</a:t>
            </a:r>
          </a:p>
          <a:p>
            <a:r>
              <a:rPr lang="en-US" sz="1800" dirty="0"/>
              <a:t>SLS1106  College Success (.5 elective credit)</a:t>
            </a:r>
          </a:p>
          <a:p>
            <a:r>
              <a:rPr lang="en-US" sz="1800" dirty="0"/>
              <a:t>AMH2010 (Early American History)</a:t>
            </a:r>
          </a:p>
          <a:p>
            <a:r>
              <a:rPr lang="en-US" sz="1800" dirty="0"/>
              <a:t>AMH2020 (Modern American History)</a:t>
            </a:r>
          </a:p>
          <a:p>
            <a:endParaRPr lang="en-US" sz="1800" dirty="0"/>
          </a:p>
          <a:p>
            <a:r>
              <a:rPr lang="en-US" sz="1800" dirty="0"/>
              <a:t>Students can take any course that HCC offers on any of the 5 campuses either in person on online through their web based course offerings. </a:t>
            </a:r>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a:t>What is Dual Enrollment</a:t>
            </a:r>
          </a:p>
        </p:txBody>
      </p:sp>
    </p:spTree>
    <p:extLst>
      <p:ext uri="{BB962C8B-B14F-4D97-AF65-F5344CB8AC3E}">
        <p14:creationId xmlns:p14="http://schemas.microsoft.com/office/powerpoint/2010/main" val="2391054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endParaRPr lang="en-US" dirty="0"/>
          </a:p>
          <a:p>
            <a:r>
              <a:rPr lang="en-US" dirty="0"/>
              <a:t>3.0 </a:t>
            </a:r>
            <a:r>
              <a:rPr lang="en-US" dirty="0" err="1"/>
              <a:t>unweighted</a:t>
            </a:r>
            <a:r>
              <a:rPr lang="en-US" dirty="0"/>
              <a:t>  state GPA at time of application</a:t>
            </a:r>
          </a:p>
          <a:p>
            <a:endParaRPr lang="en-US" dirty="0"/>
          </a:p>
          <a:p>
            <a:r>
              <a:rPr lang="en-US" dirty="0"/>
              <a:t>College Ready Scores</a:t>
            </a:r>
          </a:p>
          <a:p>
            <a:endParaRPr lang="en-US" dirty="0"/>
          </a:p>
          <a:p>
            <a:pPr lvl="1"/>
            <a:r>
              <a:rPr lang="en-US" b="1" dirty="0"/>
              <a:t>SAT or PSAT/NMSQT</a:t>
            </a:r>
            <a:r>
              <a:rPr lang="en-US" dirty="0"/>
              <a:t>:   Reading 24/Math 24 (27 for MAC1105 College </a:t>
            </a:r>
            <a:r>
              <a:rPr lang="en-US" dirty="0" err="1"/>
              <a:t>Alg</a:t>
            </a:r>
            <a:r>
              <a:rPr lang="en-US" dirty="0"/>
              <a:t>)</a:t>
            </a:r>
          </a:p>
          <a:p>
            <a:pPr lvl="1"/>
            <a:r>
              <a:rPr lang="en-US" b="1" dirty="0"/>
              <a:t>ACT:  </a:t>
            </a:r>
            <a:r>
              <a:rPr lang="en-US" dirty="0"/>
              <a:t>Reading 19/Math 19 (21 for MAC1105)/English 17</a:t>
            </a:r>
          </a:p>
          <a:p>
            <a:pPr lvl="1"/>
            <a:r>
              <a:rPr lang="en-US" b="1" dirty="0"/>
              <a:t>PERT:  </a:t>
            </a:r>
            <a:r>
              <a:rPr lang="en-US" dirty="0"/>
              <a:t>Reading 106/Writing 103/Math 114 (123 for MAC1105)</a:t>
            </a:r>
          </a:p>
          <a:p>
            <a:endParaRPr lang="en-US" dirty="0"/>
          </a:p>
        </p:txBody>
      </p:sp>
      <p:sp>
        <p:nvSpPr>
          <p:cNvPr id="3" name="Title 2"/>
          <p:cNvSpPr>
            <a:spLocks noGrp="1"/>
          </p:cNvSpPr>
          <p:nvPr>
            <p:ph type="title"/>
          </p:nvPr>
        </p:nvSpPr>
        <p:spPr/>
        <p:txBody>
          <a:bodyPr/>
          <a:lstStyle/>
          <a:p>
            <a:r>
              <a:rPr lang="en-US" dirty="0"/>
              <a:t>Qualifications for Dual Enrollment</a:t>
            </a:r>
          </a:p>
        </p:txBody>
      </p:sp>
    </p:spTree>
    <p:extLst>
      <p:ext uri="{BB962C8B-B14F-4D97-AF65-F5344CB8AC3E}">
        <p14:creationId xmlns:p14="http://schemas.microsoft.com/office/powerpoint/2010/main" val="622093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normAutofit lnSpcReduction="10000"/>
          </a:bodyPr>
          <a:lstStyle/>
          <a:p>
            <a:r>
              <a:rPr lang="en-US" dirty="0"/>
              <a:t>Students receive both high school and college credit</a:t>
            </a:r>
          </a:p>
          <a:p>
            <a:endParaRPr lang="en-US" dirty="0"/>
          </a:p>
          <a:p>
            <a:r>
              <a:rPr lang="en-US" dirty="0"/>
              <a:t>Grades will be a part of the high school transcript and will remain a part of the college transcript (will affect college GPA)</a:t>
            </a:r>
          </a:p>
          <a:p>
            <a:endParaRPr lang="en-US" dirty="0"/>
          </a:p>
          <a:p>
            <a:r>
              <a:rPr lang="en-US" dirty="0"/>
              <a:t>AP, Dual Enrollment &amp; AICE courses receive same weighting that is applied to the district GPA</a:t>
            </a:r>
          </a:p>
          <a:p>
            <a:r>
              <a:rPr lang="en-US" dirty="0"/>
              <a:t>Current 10</a:t>
            </a:r>
            <a:r>
              <a:rPr lang="en-US" baseline="30000" dirty="0"/>
              <a:t>th</a:t>
            </a:r>
            <a:r>
              <a:rPr lang="en-US" dirty="0"/>
              <a:t> – 11</a:t>
            </a:r>
            <a:r>
              <a:rPr lang="en-US" baseline="30000" dirty="0"/>
              <a:t>th</a:t>
            </a:r>
            <a:r>
              <a:rPr lang="en-US" dirty="0"/>
              <a:t> : .08 added to unweighted GPA for every .5 credit for C or higher</a:t>
            </a:r>
          </a:p>
          <a:p>
            <a:r>
              <a:rPr lang="en-US" dirty="0"/>
              <a:t>Current 9</a:t>
            </a:r>
            <a:r>
              <a:rPr lang="en-US" baseline="30000" dirty="0"/>
              <a:t>th: </a:t>
            </a:r>
            <a:r>
              <a:rPr lang="en-US" dirty="0"/>
              <a:t>1.0 added for every .5 credit class</a:t>
            </a:r>
          </a:p>
          <a:p>
            <a:endParaRPr lang="en-US" dirty="0"/>
          </a:p>
          <a:p>
            <a:r>
              <a:rPr lang="en-US" dirty="0"/>
              <a:t>Courses are considered rigorous and strengthen the student’s transcript to be more competitive for college admissions</a:t>
            </a:r>
          </a:p>
        </p:txBody>
      </p:sp>
      <p:sp>
        <p:nvSpPr>
          <p:cNvPr id="3" name="Title 2"/>
          <p:cNvSpPr>
            <a:spLocks noGrp="1"/>
          </p:cNvSpPr>
          <p:nvPr>
            <p:ph type="title"/>
          </p:nvPr>
        </p:nvSpPr>
        <p:spPr/>
        <p:txBody>
          <a:bodyPr/>
          <a:lstStyle/>
          <a:p>
            <a:r>
              <a:rPr lang="en-US" dirty="0"/>
              <a:t>Academic Impact of Dual Enrollment</a:t>
            </a:r>
          </a:p>
        </p:txBody>
      </p:sp>
    </p:spTree>
    <p:extLst>
      <p:ext uri="{BB962C8B-B14F-4D97-AF65-F5344CB8AC3E}">
        <p14:creationId xmlns:p14="http://schemas.microsoft.com/office/powerpoint/2010/main" val="1333165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838200" y="1219200"/>
            <a:ext cx="7772400" cy="4876800"/>
          </a:xfrm>
        </p:spPr>
        <p:txBody>
          <a:bodyPr/>
          <a:lstStyle/>
          <a:p>
            <a:pPr marL="457200" indent="-457200">
              <a:buAutoNum type="arabicPeriod"/>
            </a:pPr>
            <a:r>
              <a:rPr lang="en-US" sz="1600" dirty="0"/>
              <a:t>Student meets with high school counselor to receive Dual Enrollment information and discuss qualifications.  Paperwork is given to student.</a:t>
            </a:r>
          </a:p>
          <a:p>
            <a:pPr marL="457200" indent="-457200">
              <a:buAutoNum type="arabicPeriod"/>
            </a:pPr>
            <a:r>
              <a:rPr lang="en-US" sz="1600" dirty="0"/>
              <a:t>Student applies to HCC online.</a:t>
            </a:r>
          </a:p>
          <a:p>
            <a:pPr marL="457200" indent="-457200">
              <a:buAutoNum type="arabicPeriod"/>
            </a:pPr>
            <a:r>
              <a:rPr lang="en-US" sz="1600" dirty="0"/>
              <a:t>Student decides what courses he/she wants to take by looking at the course offerings/schedule of courses on HCC’s website.</a:t>
            </a:r>
          </a:p>
          <a:p>
            <a:pPr marL="457200" indent="-457200">
              <a:buAutoNum type="arabicPeriod"/>
            </a:pPr>
            <a:r>
              <a:rPr lang="en-US" sz="1600" dirty="0"/>
              <a:t>Student meets with high school counselor  with completed Schedule B form to obtain required signatures.</a:t>
            </a:r>
          </a:p>
          <a:p>
            <a:pPr marL="457200" indent="-457200">
              <a:buAutoNum type="arabicPeriod"/>
            </a:pPr>
            <a:r>
              <a:rPr lang="en-US" sz="1600" dirty="0"/>
              <a:t>Counselor provides updated transcript and returns Schedule B form to student to send to HCC.</a:t>
            </a:r>
          </a:p>
          <a:p>
            <a:pPr marL="457200" indent="-457200">
              <a:buAutoNum type="arabicPeriod"/>
            </a:pPr>
            <a:r>
              <a:rPr lang="en-US" sz="1600" dirty="0"/>
              <a:t>Student uploads Form B, current Student Summary/report card and parent student agreement and sends test scores to HCC by published deadlines.</a:t>
            </a:r>
          </a:p>
          <a:p>
            <a:pPr marL="457200" indent="-457200">
              <a:buAutoNum type="arabicPeriod"/>
            </a:pPr>
            <a:r>
              <a:rPr lang="en-US" sz="1600" dirty="0"/>
              <a:t>Student receives information from HCC and registers for courses.</a:t>
            </a:r>
          </a:p>
          <a:p>
            <a:pPr marL="457200" indent="-457200">
              <a:buAutoNum type="arabicPeriod"/>
            </a:pPr>
            <a:r>
              <a:rPr lang="en-US" sz="1600" dirty="0"/>
              <a:t>Student prints HCC schedule and brings to his/her high school counselor so we can add the course to the student’s schedule.</a:t>
            </a:r>
          </a:p>
          <a:p>
            <a:pPr marL="457200" indent="-457200">
              <a:buAutoNum type="arabicPeriod"/>
            </a:pPr>
            <a:r>
              <a:rPr lang="en-US" sz="1600" dirty="0"/>
              <a:t>Student requests Books (directions on Canvas guidance page and HCC website).</a:t>
            </a:r>
          </a:p>
          <a:p>
            <a:pPr marL="457200" indent="-457200">
              <a:buAutoNum type="arabicPeriod"/>
            </a:pPr>
            <a:r>
              <a:rPr lang="en-US" sz="1600" dirty="0"/>
              <a:t>Students remain vigilant in checking HCC email and HCC schedule until start of course.</a:t>
            </a:r>
          </a:p>
        </p:txBody>
      </p:sp>
      <p:sp>
        <p:nvSpPr>
          <p:cNvPr id="3" name="Title 2"/>
          <p:cNvSpPr>
            <a:spLocks noGrp="1"/>
          </p:cNvSpPr>
          <p:nvPr>
            <p:ph type="title"/>
          </p:nvPr>
        </p:nvSpPr>
        <p:spPr/>
        <p:txBody>
          <a:bodyPr/>
          <a:lstStyle/>
          <a:p>
            <a:r>
              <a:rPr lang="en-US" dirty="0"/>
              <a:t>Procedure to Apply EACH SEMESTER</a:t>
            </a:r>
          </a:p>
        </p:txBody>
      </p:sp>
    </p:spTree>
    <p:extLst>
      <p:ext uri="{BB962C8B-B14F-4D97-AF65-F5344CB8AC3E}">
        <p14:creationId xmlns:p14="http://schemas.microsoft.com/office/powerpoint/2010/main" val="384240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1066800" y="1143000"/>
            <a:ext cx="7086600" cy="4724400"/>
          </a:xfrm>
        </p:spPr>
        <p:txBody>
          <a:bodyPr>
            <a:normAutofit fontScale="92500" lnSpcReduction="20000"/>
          </a:bodyPr>
          <a:lstStyle/>
          <a:p>
            <a:r>
              <a:rPr lang="en-US" sz="1600" dirty="0"/>
              <a:t>Unlike AP courses, actual grades will remain on the student’s college transcript that will affect college GPA.  Students at Steinbrenner last spring – 48 students received a C, D, or F.  Another 23 received a W.  20 received D or F.   15% of attempted courses resulted in a C, D, F, or W.  This is 15% of students who are top notch students.  </a:t>
            </a:r>
          </a:p>
          <a:p>
            <a:r>
              <a:rPr lang="en-US" sz="1600" dirty="0"/>
              <a:t>If a student receives a D, F, or W and wants to reattempt the class, students must petition HCC to retake it.  Only 1 petition is allowed. </a:t>
            </a:r>
          </a:p>
          <a:p>
            <a:r>
              <a:rPr lang="en-US" sz="1600" dirty="0"/>
              <a:t>Admission counselors at the more competitive universities (UF, FSU, UCF, USF) do not like C’s, D’s, F’s.  It will affect student profile for admissions decisions.  </a:t>
            </a:r>
          </a:p>
          <a:p>
            <a:r>
              <a:rPr lang="en-US" sz="1600" dirty="0"/>
              <a:t>Professors will not talk to parents.  Deadlines are deadlines quite often.  Students need to be organized and on top of grades, emails, announcements, deadlines.  These are professors, not high school teachers where you can arrange meetings with teachers, counselors, administration for consideration of any perceived extenuating circumstance.</a:t>
            </a:r>
          </a:p>
          <a:p>
            <a:endParaRPr lang="en-US" sz="1600" dirty="0"/>
          </a:p>
          <a:p>
            <a:r>
              <a:rPr lang="en-US" sz="1600" dirty="0"/>
              <a:t>Scheduling is sometimes difficult, especially if a student is in certain electives that are offered a specific times at SHS.  Many times HCC classes are dropped suddenly by HCC for various reasons. </a:t>
            </a:r>
          </a:p>
          <a:p>
            <a:endParaRPr lang="en-US" sz="1600" dirty="0"/>
          </a:p>
          <a:p>
            <a:r>
              <a:rPr lang="en-US" sz="1600" dirty="0"/>
              <a:t>*All students must take 7 courses.  Students can only request per. 1, 6, 7 as off campus courses. </a:t>
            </a:r>
          </a:p>
          <a:p>
            <a:endParaRPr lang="en-US" sz="1600" dirty="0"/>
          </a:p>
          <a:p>
            <a:r>
              <a:rPr lang="en-US" sz="1600" dirty="0"/>
              <a:t>*Transportation and after school activities should be taken into consideration. Parking passes are not given just because a student is taking Dual Enrollment.</a:t>
            </a:r>
          </a:p>
          <a:p>
            <a:endParaRPr lang="en-US" sz="1600" dirty="0"/>
          </a:p>
        </p:txBody>
      </p:sp>
      <p:sp>
        <p:nvSpPr>
          <p:cNvPr id="3" name="Title 2"/>
          <p:cNvSpPr>
            <a:spLocks noGrp="1"/>
          </p:cNvSpPr>
          <p:nvPr>
            <p:ph type="title"/>
          </p:nvPr>
        </p:nvSpPr>
        <p:spPr/>
        <p:txBody>
          <a:bodyPr/>
          <a:lstStyle/>
          <a:p>
            <a:r>
              <a:rPr lang="en-US" dirty="0"/>
              <a:t>Things to Consider</a:t>
            </a:r>
          </a:p>
        </p:txBody>
      </p:sp>
    </p:spTree>
    <p:extLst>
      <p:ext uri="{BB962C8B-B14F-4D97-AF65-F5344CB8AC3E}">
        <p14:creationId xmlns:p14="http://schemas.microsoft.com/office/powerpoint/2010/main" val="406838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990600" y="1219200"/>
            <a:ext cx="7086600" cy="4648200"/>
          </a:xfrm>
        </p:spPr>
        <p:txBody>
          <a:bodyPr>
            <a:normAutofit fontScale="85000" lnSpcReduction="20000"/>
          </a:bodyPr>
          <a:lstStyle/>
          <a:p>
            <a:pPr algn="ctr"/>
            <a:r>
              <a:rPr lang="en-US" u="sng" dirty="0"/>
              <a:t>To submit paperwork for approval (subject to change)</a:t>
            </a:r>
          </a:p>
          <a:p>
            <a:pPr algn="ctr"/>
            <a:r>
              <a:rPr lang="en-US" dirty="0"/>
              <a:t>Summer:  First week of April </a:t>
            </a:r>
          </a:p>
          <a:p>
            <a:pPr algn="ctr"/>
            <a:r>
              <a:rPr lang="en-US" dirty="0"/>
              <a:t>Fall:  Mid May</a:t>
            </a:r>
          </a:p>
          <a:p>
            <a:pPr algn="ctr"/>
            <a:r>
              <a:rPr lang="en-US" dirty="0"/>
              <a:t>Spring:  Mid November</a:t>
            </a:r>
          </a:p>
          <a:p>
            <a:pPr algn="ctr"/>
            <a:r>
              <a:rPr lang="en-US" u="sng" dirty="0"/>
              <a:t>To register for courses (subject to change)</a:t>
            </a:r>
          </a:p>
          <a:p>
            <a:pPr algn="ctr"/>
            <a:r>
              <a:rPr lang="en-US" dirty="0"/>
              <a:t>Summer: End of April</a:t>
            </a:r>
          </a:p>
          <a:p>
            <a:pPr algn="ctr"/>
            <a:r>
              <a:rPr lang="en-US" dirty="0"/>
              <a:t>Fall: Mid July</a:t>
            </a:r>
          </a:p>
          <a:p>
            <a:pPr algn="ctr"/>
            <a:r>
              <a:rPr lang="en-US" dirty="0"/>
              <a:t>Spring: Early December</a:t>
            </a:r>
          </a:p>
          <a:p>
            <a:endParaRPr lang="en-US" dirty="0"/>
          </a:p>
          <a:p>
            <a:r>
              <a:rPr lang="en-US" dirty="0"/>
              <a:t>*All paperwork must be completed, application must be submitted, and paperwork must be </a:t>
            </a:r>
            <a:r>
              <a:rPr lang="en-US" u="sng" dirty="0"/>
              <a:t>received</a:t>
            </a:r>
            <a:r>
              <a:rPr lang="en-US" dirty="0"/>
              <a:t> by HCC prior to the deadlines that are set by HCC!  </a:t>
            </a:r>
          </a:p>
          <a:p>
            <a:r>
              <a:rPr lang="en-US" dirty="0"/>
              <a:t>*Students should request to see their SHS counselor early to receive information and begin the application process.  </a:t>
            </a:r>
          </a:p>
          <a:p>
            <a:r>
              <a:rPr lang="en-US" dirty="0"/>
              <a:t>*</a:t>
            </a:r>
            <a:r>
              <a:rPr lang="en-US" u="sng" dirty="0"/>
              <a:t>Students should inform their counselor during programming if they would like to take Dual Enrollment courses during the next school year or summer even though tough the deadlines for paperwork are due </a:t>
            </a:r>
            <a:r>
              <a:rPr lang="en-US" u="sng"/>
              <a:t>after programming</a:t>
            </a:r>
            <a:endParaRPr lang="en-US" u="sng" dirty="0"/>
          </a:p>
        </p:txBody>
      </p:sp>
      <p:sp>
        <p:nvSpPr>
          <p:cNvPr id="3" name="Title 2"/>
          <p:cNvSpPr>
            <a:spLocks noGrp="1"/>
          </p:cNvSpPr>
          <p:nvPr>
            <p:ph type="title"/>
          </p:nvPr>
        </p:nvSpPr>
        <p:spPr/>
        <p:txBody>
          <a:bodyPr/>
          <a:lstStyle/>
          <a:p>
            <a:r>
              <a:rPr lang="en-US" dirty="0"/>
              <a:t>Meet Deadlines</a:t>
            </a:r>
          </a:p>
        </p:txBody>
      </p:sp>
    </p:spTree>
    <p:extLst>
      <p:ext uri="{BB962C8B-B14F-4D97-AF65-F5344CB8AC3E}">
        <p14:creationId xmlns:p14="http://schemas.microsoft.com/office/powerpoint/2010/main" val="2578802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A20A7F-C51E-2664-BBFA-5C8EE239BC5E}"/>
              </a:ext>
            </a:extLst>
          </p:cNvPr>
          <p:cNvSpPr>
            <a:spLocks noGrp="1"/>
          </p:cNvSpPr>
          <p:nvPr>
            <p:ph sz="quarter" idx="11"/>
          </p:nvPr>
        </p:nvSpPr>
        <p:spPr/>
        <p:txBody>
          <a:bodyPr/>
          <a:lstStyle/>
          <a:p>
            <a:r>
              <a:rPr lang="en-US" dirty="0"/>
              <a:t>Seniors can apply be an early admissions student at HCC or USF if they only have 1 English, 1 math, Gov and English left</a:t>
            </a:r>
          </a:p>
          <a:p>
            <a:r>
              <a:rPr lang="en-US" dirty="0"/>
              <a:t>3.5 unweighted GPA (HCC)</a:t>
            </a:r>
          </a:p>
          <a:p>
            <a:r>
              <a:rPr lang="en-US" dirty="0"/>
              <a:t>USF – Students must meet eligibility requirements by March 1 of Junior year.  3.5 GPA and SAT 1300 or ACT 29</a:t>
            </a:r>
          </a:p>
          <a:p>
            <a:r>
              <a:rPr lang="en-US" dirty="0"/>
              <a:t>Students take 12-15 credit hours of college each semester at HCC or USF.  Credits count towards high school credit and college credit</a:t>
            </a:r>
          </a:p>
          <a:p>
            <a:r>
              <a:rPr lang="en-US" dirty="0"/>
              <a:t>Seniors remain a Steinbrenner High school student and graduate with their class in May, but do not come to Steinbrenner’s campus.  All classes are done at HCC or USF starting in the fall. </a:t>
            </a:r>
          </a:p>
          <a:p>
            <a:r>
              <a:rPr lang="en-US" dirty="0"/>
              <a:t>All directions and dates are on USF and HCC’s websites.</a:t>
            </a:r>
          </a:p>
          <a:p>
            <a:endParaRPr lang="en-US" dirty="0"/>
          </a:p>
        </p:txBody>
      </p:sp>
      <p:sp>
        <p:nvSpPr>
          <p:cNvPr id="3" name="Title 2">
            <a:extLst>
              <a:ext uri="{FF2B5EF4-FFF2-40B4-BE49-F238E27FC236}">
                <a16:creationId xmlns:a16="http://schemas.microsoft.com/office/drawing/2014/main" id="{694FAA01-08C7-9FDF-FBAA-D7C54F705DD1}"/>
              </a:ext>
            </a:extLst>
          </p:cNvPr>
          <p:cNvSpPr>
            <a:spLocks noGrp="1"/>
          </p:cNvSpPr>
          <p:nvPr>
            <p:ph type="title"/>
          </p:nvPr>
        </p:nvSpPr>
        <p:spPr/>
        <p:txBody>
          <a:bodyPr/>
          <a:lstStyle/>
          <a:p>
            <a:r>
              <a:rPr lang="en-US" dirty="0"/>
              <a:t>Early Admissions</a:t>
            </a:r>
          </a:p>
        </p:txBody>
      </p:sp>
    </p:spTree>
    <p:extLst>
      <p:ext uri="{BB962C8B-B14F-4D97-AF65-F5344CB8AC3E}">
        <p14:creationId xmlns:p14="http://schemas.microsoft.com/office/powerpoint/2010/main" val="3069208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07A8EE-0471-D116-A0AE-D610C53763E1}"/>
              </a:ext>
            </a:extLst>
          </p:cNvPr>
          <p:cNvSpPr>
            <a:spLocks noGrp="1"/>
          </p:cNvSpPr>
          <p:nvPr>
            <p:ph sz="quarter" idx="11"/>
          </p:nvPr>
        </p:nvSpPr>
        <p:spPr/>
        <p:txBody>
          <a:bodyPr/>
          <a:lstStyle/>
          <a:p>
            <a:pPr algn="ctr"/>
            <a:endParaRPr lang="en-US" dirty="0"/>
          </a:p>
          <a:p>
            <a:pPr algn="ctr"/>
            <a:endParaRPr lang="en-US" dirty="0"/>
          </a:p>
          <a:p>
            <a:pPr algn="ctr"/>
            <a:endParaRPr lang="en-US" dirty="0"/>
          </a:p>
          <a:p>
            <a:pPr algn="ctr"/>
            <a:endParaRPr lang="en-US" dirty="0"/>
          </a:p>
          <a:p>
            <a:pPr marL="0" indent="0" algn="ctr">
              <a:buNone/>
            </a:pPr>
            <a:r>
              <a:rPr lang="en-US" sz="4000" dirty="0"/>
              <a:t>AICE Courses and AICE Diploma</a:t>
            </a:r>
          </a:p>
        </p:txBody>
      </p:sp>
      <p:sp>
        <p:nvSpPr>
          <p:cNvPr id="3" name="Title 2">
            <a:extLst>
              <a:ext uri="{FF2B5EF4-FFF2-40B4-BE49-F238E27FC236}">
                <a16:creationId xmlns:a16="http://schemas.microsoft.com/office/drawing/2014/main" id="{9526FC3A-F68E-48D8-5BEE-811625EFA0CE}"/>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00049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C1A913-0753-3AB1-DB66-1570608D73A0}"/>
              </a:ext>
            </a:extLst>
          </p:cNvPr>
          <p:cNvSpPr>
            <a:spLocks noGrp="1"/>
          </p:cNvSpPr>
          <p:nvPr>
            <p:ph sz="quarter" idx="11"/>
          </p:nvPr>
        </p:nvSpPr>
        <p:spPr/>
        <p:txBody>
          <a:bodyPr/>
          <a:lstStyle/>
          <a:p>
            <a:pPr marL="0" indent="0">
              <a:buNone/>
            </a:pPr>
            <a:endParaRPr lang="en-US" dirty="0"/>
          </a:p>
          <a:p>
            <a:r>
              <a:rPr lang="en-US" dirty="0"/>
              <a:t>Advanced International Certificate of Education program</a:t>
            </a:r>
          </a:p>
          <a:p>
            <a:r>
              <a:rPr lang="en-US" dirty="0"/>
              <a:t>Rigorous academic curriculum that can lead to an AICE diploma</a:t>
            </a:r>
          </a:p>
          <a:p>
            <a:r>
              <a:rPr lang="en-US" dirty="0"/>
              <a:t>College Level courses like AP and Dual Enrollment.  All courses are taught at Steinbrenner and are 1.0 credit and last all year.</a:t>
            </a:r>
          </a:p>
          <a:p>
            <a:r>
              <a:rPr lang="en-US" dirty="0"/>
              <a:t>AICE testing occurs at the end of the school year and passing scores will result in college credit in Florida and throughout the US.</a:t>
            </a:r>
          </a:p>
        </p:txBody>
      </p:sp>
      <p:sp>
        <p:nvSpPr>
          <p:cNvPr id="3" name="Title 2">
            <a:extLst>
              <a:ext uri="{FF2B5EF4-FFF2-40B4-BE49-F238E27FC236}">
                <a16:creationId xmlns:a16="http://schemas.microsoft.com/office/drawing/2014/main" id="{2FEC4849-A0F1-9361-1E5C-56C37751BC2F}"/>
              </a:ext>
            </a:extLst>
          </p:cNvPr>
          <p:cNvSpPr>
            <a:spLocks noGrp="1"/>
          </p:cNvSpPr>
          <p:nvPr>
            <p:ph type="title"/>
          </p:nvPr>
        </p:nvSpPr>
        <p:spPr/>
        <p:txBody>
          <a:bodyPr/>
          <a:lstStyle/>
          <a:p>
            <a:r>
              <a:rPr lang="en-US" dirty="0"/>
              <a:t>What is AICE</a:t>
            </a:r>
          </a:p>
        </p:txBody>
      </p:sp>
    </p:spTree>
    <p:extLst>
      <p:ext uri="{BB962C8B-B14F-4D97-AF65-F5344CB8AC3E}">
        <p14:creationId xmlns:p14="http://schemas.microsoft.com/office/powerpoint/2010/main" val="1782056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6AF36E-8307-9230-029C-D1C2058873CD}"/>
              </a:ext>
            </a:extLst>
          </p:cNvPr>
          <p:cNvSpPr>
            <a:spLocks noGrp="1"/>
          </p:cNvSpPr>
          <p:nvPr>
            <p:ph sz="quarter" idx="11"/>
          </p:nvPr>
        </p:nvSpPr>
        <p:spPr/>
        <p:txBody>
          <a:bodyPr>
            <a:normAutofit/>
          </a:bodyPr>
          <a:lstStyle/>
          <a:p>
            <a:pPr marL="0" indent="0" algn="ctr">
              <a:buNone/>
            </a:pPr>
            <a:endParaRPr lang="en-US" dirty="0"/>
          </a:p>
          <a:p>
            <a:r>
              <a:rPr lang="en-US" dirty="0"/>
              <a:t>7 Courses must be taken with passing AICE exams for each course.</a:t>
            </a:r>
          </a:p>
          <a:p>
            <a:r>
              <a:rPr lang="en-US" dirty="0"/>
              <a:t>All AICE credits must be earned within a 25 month period (pass 7 tests).</a:t>
            </a:r>
          </a:p>
          <a:p>
            <a:r>
              <a:rPr lang="en-US" dirty="0"/>
              <a:t>Courses must be from specific groups</a:t>
            </a:r>
          </a:p>
          <a:p>
            <a:pPr lvl="1"/>
            <a:r>
              <a:rPr lang="en-US" dirty="0"/>
              <a:t>Group 1 – (Math and Science) At least 1 point</a:t>
            </a:r>
          </a:p>
          <a:p>
            <a:pPr lvl="1"/>
            <a:r>
              <a:rPr lang="en-US" dirty="0"/>
              <a:t>Group 2 – (Languages) At least 1 point</a:t>
            </a:r>
          </a:p>
          <a:p>
            <a:pPr lvl="1"/>
            <a:r>
              <a:rPr lang="en-US" dirty="0"/>
              <a:t>Group 3 – (Arts and Humanities) At least 1 point</a:t>
            </a:r>
          </a:p>
          <a:p>
            <a:pPr lvl="1"/>
            <a:r>
              <a:rPr lang="en-US" dirty="0"/>
              <a:t>Group 4 – (Interdisciplinary Skills) Optional: Max of 2 points</a:t>
            </a:r>
          </a:p>
          <a:p>
            <a:pPr lvl="1"/>
            <a:r>
              <a:rPr lang="en-US" dirty="0"/>
              <a:t>Core - Global Perspectives is an AICE course that is required</a:t>
            </a:r>
          </a:p>
          <a:p>
            <a:endParaRPr lang="en-US" dirty="0"/>
          </a:p>
          <a:p>
            <a:pPr marL="0" indent="0">
              <a:buNone/>
            </a:pPr>
            <a:endParaRPr lang="en-US" dirty="0"/>
          </a:p>
          <a:p>
            <a:pPr marL="0" indent="0" algn="ctr">
              <a:buNone/>
            </a:pPr>
            <a:endParaRPr lang="en-US" dirty="0"/>
          </a:p>
          <a:p>
            <a:pPr marL="0" indent="0" algn="ctr">
              <a:buNone/>
            </a:pPr>
            <a:endParaRPr lang="en-US" dirty="0"/>
          </a:p>
          <a:p>
            <a:endParaRPr lang="en-US" dirty="0"/>
          </a:p>
        </p:txBody>
      </p:sp>
      <p:sp>
        <p:nvSpPr>
          <p:cNvPr id="3" name="Title 2">
            <a:extLst>
              <a:ext uri="{FF2B5EF4-FFF2-40B4-BE49-F238E27FC236}">
                <a16:creationId xmlns:a16="http://schemas.microsoft.com/office/drawing/2014/main" id="{E2F7F7DF-EDB4-7933-E40E-9EB3AB72DC02}"/>
              </a:ext>
            </a:extLst>
          </p:cNvPr>
          <p:cNvSpPr>
            <a:spLocks noGrp="1"/>
          </p:cNvSpPr>
          <p:nvPr>
            <p:ph type="title"/>
          </p:nvPr>
        </p:nvSpPr>
        <p:spPr>
          <a:xfrm>
            <a:off x="0" y="457200"/>
            <a:ext cx="9220200" cy="990599"/>
          </a:xfrm>
        </p:spPr>
        <p:txBody>
          <a:bodyPr>
            <a:normAutofit/>
          </a:bodyPr>
          <a:lstStyle/>
          <a:p>
            <a:r>
              <a:rPr lang="en-US" dirty="0"/>
              <a:t>How to get the AICE Diploma</a:t>
            </a:r>
            <a:br>
              <a:rPr lang="en-US" dirty="0"/>
            </a:br>
            <a:endParaRPr lang="en-US" dirty="0"/>
          </a:p>
        </p:txBody>
      </p:sp>
    </p:spTree>
    <p:extLst>
      <p:ext uri="{BB962C8B-B14F-4D97-AF65-F5344CB8AC3E}">
        <p14:creationId xmlns:p14="http://schemas.microsoft.com/office/powerpoint/2010/main" val="1245123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8"/>
          <p:cNvSpPr>
            <a:spLocks noGrp="1"/>
          </p:cNvSpPr>
          <p:nvPr>
            <p:ph sz="quarter" idx="11"/>
          </p:nvPr>
        </p:nvSpPr>
        <p:spPr bwMode="auto">
          <a:ln>
            <a:miter lim="800000"/>
            <a:headEnd/>
            <a:tailEnd/>
          </a:ln>
        </p:spPr>
        <p:txBody>
          <a:bodyPr vert="horz" wrap="square" lIns="91440" tIns="45720" rIns="91440" bIns="45720" numCol="1" anchor="t" anchorCtr="0" compatLnSpc="1">
            <a:prstTxWarp prst="textNoShape">
              <a:avLst/>
            </a:prstTxWarp>
            <a:normAutofit lnSpcReduction="10000"/>
          </a:bodyPr>
          <a:lstStyle/>
          <a:p>
            <a:pPr marL="457200" indent="-457200">
              <a:spcAft>
                <a:spcPts val="1800"/>
              </a:spcAft>
              <a:buClr>
                <a:srgbClr val="6FB867"/>
              </a:buClr>
              <a:buFont typeface="Arial" pitchFamily="34" charset="0"/>
              <a:buChar char="•"/>
              <a:defRPr/>
            </a:pPr>
            <a:r>
              <a:rPr lang="en-US" dirty="0">
                <a:ea typeface="ＭＳ Ｐゴシック" pitchFamily="34" charset="-128"/>
              </a:rPr>
              <a:t>AP</a:t>
            </a:r>
            <a:r>
              <a:rPr lang="en-US" dirty="0">
                <a:solidFill>
                  <a:srgbClr val="375669"/>
                </a:solidFill>
                <a:ea typeface="ＭＳ Ｐゴシック" pitchFamily="34" charset="-128"/>
              </a:rPr>
              <a:t>®</a:t>
            </a:r>
            <a:r>
              <a:rPr lang="en-US" dirty="0">
                <a:ea typeface="ＭＳ Ｐゴシック" pitchFamily="34" charset="-128"/>
              </a:rPr>
              <a:t> courses are college-level courses offered in high school</a:t>
            </a:r>
          </a:p>
          <a:p>
            <a:pPr marL="457200" indent="-457200">
              <a:spcAft>
                <a:spcPts val="1800"/>
              </a:spcAft>
              <a:buClr>
                <a:srgbClr val="6FB867"/>
              </a:buClr>
              <a:buFont typeface="Arial" pitchFamily="34" charset="0"/>
              <a:buChar char="•"/>
              <a:defRPr/>
            </a:pPr>
            <a:r>
              <a:rPr dirty="0">
                <a:ea typeface="ＭＳ Ｐゴシック" pitchFamily="34" charset="-128"/>
              </a:rPr>
              <a:t>Courses reflect what is taught in top introductory college courses</a:t>
            </a:r>
          </a:p>
          <a:p>
            <a:pPr marL="457200" indent="-457200">
              <a:spcAft>
                <a:spcPts val="1800"/>
              </a:spcAft>
              <a:buClr>
                <a:srgbClr val="6FB867"/>
              </a:buClr>
              <a:buFont typeface="Arial" pitchFamily="34" charset="0"/>
              <a:buChar char="•"/>
              <a:defRPr/>
            </a:pPr>
            <a:r>
              <a:rPr dirty="0">
                <a:ea typeface="ＭＳ Ｐゴシック" pitchFamily="34" charset="-128"/>
              </a:rPr>
              <a:t>Students take </a:t>
            </a:r>
            <a:r>
              <a:rPr b="1" dirty="0">
                <a:ea typeface="ＭＳ Ｐゴシック" pitchFamily="34" charset="-128"/>
              </a:rPr>
              <a:t>AP Exams</a:t>
            </a:r>
            <a:r>
              <a:rPr dirty="0">
                <a:ea typeface="ＭＳ Ｐゴシック" pitchFamily="34" charset="-128"/>
              </a:rPr>
              <a:t> at the end of the course, measuring their mastery of college-level work</a:t>
            </a:r>
          </a:p>
          <a:p>
            <a:pPr marL="457200" indent="-457200">
              <a:spcAft>
                <a:spcPts val="1800"/>
              </a:spcAft>
              <a:buClr>
                <a:srgbClr val="6FB867"/>
              </a:buClr>
              <a:buFont typeface="Arial" pitchFamily="34" charset="0"/>
              <a:buChar char="•"/>
              <a:defRPr/>
            </a:pPr>
            <a:r>
              <a:rPr dirty="0">
                <a:ea typeface="ＭＳ Ｐゴシック" pitchFamily="34" charset="-128"/>
              </a:rPr>
              <a:t>A score of 3 or higher on an AP exam can typically earn students college credit and/or placement into advanced courses in college </a:t>
            </a:r>
            <a:endParaRPr lang="en-US" dirty="0">
              <a:ea typeface="ＭＳ Ｐゴシック" pitchFamily="34" charset="-128"/>
            </a:endParaRPr>
          </a:p>
          <a:p>
            <a:pPr marL="457200" indent="-457200">
              <a:spcAft>
                <a:spcPts val="1800"/>
              </a:spcAft>
              <a:buClr>
                <a:srgbClr val="6FB867"/>
              </a:buClr>
              <a:buFont typeface="Arial" pitchFamily="34" charset="0"/>
              <a:buChar char="•"/>
              <a:defRPr/>
            </a:pPr>
            <a:r>
              <a:rPr lang="en-US" dirty="0">
                <a:ea typeface="ＭＳ Ｐゴシック" pitchFamily="34" charset="-128"/>
              </a:rPr>
              <a:t>AP grades do not go on college transcripts.  Just credit earned (like a P) if the exam is passed with 3 or higher. </a:t>
            </a:r>
            <a:endParaRPr dirty="0">
              <a:ea typeface="ＭＳ Ｐゴシック" pitchFamily="34" charset="-128"/>
            </a:endParaRPr>
          </a:p>
        </p:txBody>
      </p:sp>
      <p:sp>
        <p:nvSpPr>
          <p:cNvPr id="14338" name="Title 7"/>
          <p:cNvSpPr>
            <a:spLocks noGrp="1"/>
          </p:cNvSpPr>
          <p:nvPr>
            <p:ph type="title"/>
          </p:nvPr>
        </p:nvSpPr>
        <p:spPr/>
        <p:txBody>
          <a:bodyPr/>
          <a:lstStyle/>
          <a:p>
            <a:pPr>
              <a:defRPr/>
            </a:pPr>
            <a:r>
              <a:rPr dirty="0">
                <a:ea typeface="ＭＳ Ｐゴシック" pitchFamily="34" charset="-128"/>
              </a:rPr>
              <a:t>Advanced Placement</a:t>
            </a:r>
            <a:r>
              <a:rPr lang="en-US" b="0" baseline="30000" dirty="0">
                <a:ea typeface="ＭＳ Ｐゴシック" pitchFamily="34" charset="-128"/>
              </a:rPr>
              <a:t> ®</a:t>
            </a:r>
            <a:r>
              <a:rPr lang="en-US" dirty="0">
                <a:ea typeface="ＭＳ Ｐゴシック" pitchFamily="34" charset="-128"/>
              </a:rPr>
              <a:t>: </a:t>
            </a:r>
            <a:r>
              <a:rPr dirty="0">
                <a:ea typeface="ＭＳ Ｐゴシック" pitchFamily="34" charset="-128"/>
              </a:rPr>
              <a:t>The Basics</a:t>
            </a:r>
          </a:p>
        </p:txBody>
      </p:sp>
      <p:sp>
        <p:nvSpPr>
          <p:cNvPr id="14339"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C5CBA4-A8E9-0D9A-A0E3-8C5684CD4A0C}"/>
              </a:ext>
            </a:extLst>
          </p:cNvPr>
          <p:cNvSpPr>
            <a:spLocks noGrp="1"/>
          </p:cNvSpPr>
          <p:nvPr>
            <p:ph sz="quarter" idx="11"/>
          </p:nvPr>
        </p:nvSpPr>
        <p:spPr/>
        <p:txBody>
          <a:bodyPr/>
          <a:lstStyle/>
          <a:p>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 AICE diploma will qualify students for the Florida Academic Scholars (100%) Bright Futures Scholarship regardless of GPA and </a:t>
            </a:r>
            <a:r>
              <a:rPr lang="en-US"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test scores.</a:t>
            </a:r>
          </a:p>
          <a:p>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Colleges and Universit</a:t>
            </a: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ies consider it a rigorous program.</a:t>
            </a:r>
          </a:p>
          <a:p>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Earn college Credit through AS Level testing.  </a:t>
            </a:r>
          </a:p>
          <a:p>
            <a:pPr lvl="1"/>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UF:  AICE Physics will be awarded PHY2020 (4 credits) AICE Sociology will be award SYG2000 (3 credits).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solidFill>
                  <a:schemeClr val="tx1"/>
                </a:solidFill>
              </a:rPr>
              <a:t>AICE courses are weighted like AP and Dual Enrollment at Steinbrenner for class rank and by college admissions for recalculated college GPA.</a:t>
            </a:r>
          </a:p>
          <a:p>
            <a:r>
              <a:rPr lang="en-US" dirty="0">
                <a:solidFill>
                  <a:schemeClr val="tx1"/>
                </a:solidFill>
              </a:rPr>
              <a:t>Develops critical thinking and writing skills.  Exams are writing based. </a:t>
            </a:r>
          </a:p>
        </p:txBody>
      </p:sp>
      <p:sp>
        <p:nvSpPr>
          <p:cNvPr id="3" name="Title 2">
            <a:extLst>
              <a:ext uri="{FF2B5EF4-FFF2-40B4-BE49-F238E27FC236}">
                <a16:creationId xmlns:a16="http://schemas.microsoft.com/office/drawing/2014/main" id="{5D9F2531-0B10-563A-F6DB-607FA864D1A6}"/>
              </a:ext>
            </a:extLst>
          </p:cNvPr>
          <p:cNvSpPr>
            <a:spLocks noGrp="1"/>
          </p:cNvSpPr>
          <p:nvPr>
            <p:ph type="title"/>
          </p:nvPr>
        </p:nvSpPr>
        <p:spPr>
          <a:xfrm>
            <a:off x="0" y="609599"/>
            <a:ext cx="9220200" cy="533401"/>
          </a:xfrm>
        </p:spPr>
        <p:txBody>
          <a:bodyPr>
            <a:normAutofit fontScale="90000"/>
          </a:bodyPr>
          <a:lstStyle/>
          <a:p>
            <a:r>
              <a:rPr lang="en-US" dirty="0"/>
              <a:t>Benefits to taking AICE courses</a:t>
            </a:r>
            <a:br>
              <a:rPr lang="en-US" dirty="0"/>
            </a:br>
            <a:endParaRPr lang="en-US" dirty="0"/>
          </a:p>
        </p:txBody>
      </p:sp>
    </p:spTree>
    <p:extLst>
      <p:ext uri="{BB962C8B-B14F-4D97-AF65-F5344CB8AC3E}">
        <p14:creationId xmlns:p14="http://schemas.microsoft.com/office/powerpoint/2010/main" val="1978248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C866FA-D0CA-5177-D886-FA9BBF934BEC}"/>
              </a:ext>
            </a:extLst>
          </p:cNvPr>
          <p:cNvSpPr>
            <a:spLocks noGrp="1"/>
          </p:cNvSpPr>
          <p:nvPr>
            <p:ph sz="quarter" idx="11"/>
          </p:nvPr>
        </p:nvSpPr>
        <p:spPr>
          <a:xfrm>
            <a:off x="1066800" y="1447800"/>
            <a:ext cx="7086600" cy="4343400"/>
          </a:xfrm>
        </p:spPr>
        <p:txBody>
          <a:bodyPr>
            <a:normAutofit fontScale="55000" lnSpcReduction="20000"/>
          </a:bodyPr>
          <a:lstStyle/>
          <a:p>
            <a:endParaRPr lang="en-US" dirty="0"/>
          </a:p>
          <a:p>
            <a:pPr marL="342900" lvl="1" indent="0">
              <a:buNone/>
            </a:pPr>
            <a:r>
              <a:rPr lang="en-US" b="1" u="sng" dirty="0"/>
              <a:t>9</a:t>
            </a:r>
            <a:r>
              <a:rPr lang="en-US" b="1" u="sng" baseline="30000" dirty="0"/>
              <a:t>th</a:t>
            </a:r>
            <a:r>
              <a:rPr lang="en-US" b="1" u="sng" dirty="0"/>
              <a:t> grade	</a:t>
            </a:r>
            <a:r>
              <a:rPr lang="en-US" dirty="0"/>
              <a:t>			</a:t>
            </a:r>
          </a:p>
          <a:p>
            <a:pPr lvl="1"/>
            <a:r>
              <a:rPr lang="en-US" dirty="0"/>
              <a:t>Thinking Skills</a:t>
            </a:r>
          </a:p>
          <a:p>
            <a:pPr lvl="1"/>
            <a:r>
              <a:rPr lang="en-US" dirty="0"/>
              <a:t>General Paper (</a:t>
            </a:r>
            <a:r>
              <a:rPr lang="en-US"/>
              <a:t>in place </a:t>
            </a:r>
            <a:r>
              <a:rPr lang="en-US" dirty="0"/>
              <a:t>of English 1 hon)				</a:t>
            </a:r>
          </a:p>
          <a:p>
            <a:pPr marL="342900" lvl="1" indent="0">
              <a:buNone/>
            </a:pPr>
            <a:endParaRPr lang="en-US" b="1" u="sng" dirty="0"/>
          </a:p>
          <a:p>
            <a:pPr marL="342900" lvl="1" indent="0">
              <a:buNone/>
            </a:pPr>
            <a:r>
              <a:rPr lang="en-US" b="1" u="sng" dirty="0"/>
              <a:t>10</a:t>
            </a:r>
            <a:r>
              <a:rPr lang="en-US" b="1" u="sng" baseline="30000" dirty="0"/>
              <a:t>th</a:t>
            </a:r>
            <a:r>
              <a:rPr lang="en-US" b="1" u="sng" dirty="0"/>
              <a:t> grade</a:t>
            </a:r>
          </a:p>
          <a:p>
            <a:pPr lvl="1"/>
            <a:r>
              <a:rPr lang="en-US" dirty="0"/>
              <a:t>Marine (chem prerequisite)</a:t>
            </a:r>
          </a:p>
          <a:p>
            <a:pPr lvl="1"/>
            <a:r>
              <a:rPr lang="en-US" dirty="0"/>
              <a:t>English Language (in place of English)</a:t>
            </a:r>
          </a:p>
          <a:p>
            <a:pPr lvl="1"/>
            <a:r>
              <a:rPr lang="en-US" dirty="0"/>
              <a:t>Sociology</a:t>
            </a:r>
          </a:p>
          <a:p>
            <a:pPr lvl="1"/>
            <a:r>
              <a:rPr lang="en-US" dirty="0"/>
              <a:t>European History (could replace World Hist)</a:t>
            </a:r>
          </a:p>
          <a:p>
            <a:pPr lvl="1"/>
            <a:r>
              <a:rPr lang="en-US" dirty="0"/>
              <a:t>Physical Education</a:t>
            </a:r>
          </a:p>
          <a:p>
            <a:pPr lvl="1"/>
            <a:r>
              <a:rPr lang="en-US" dirty="0"/>
              <a:t>Music</a:t>
            </a:r>
          </a:p>
          <a:p>
            <a:pPr lvl="1"/>
            <a:r>
              <a:rPr lang="en-US" dirty="0"/>
              <a:t>Drama</a:t>
            </a:r>
          </a:p>
          <a:p>
            <a:pPr lvl="1"/>
            <a:r>
              <a:rPr lang="en-US" dirty="0"/>
              <a:t>Thinking Skills</a:t>
            </a:r>
          </a:p>
          <a:p>
            <a:pPr marL="342900" lvl="1" indent="0">
              <a:buNone/>
            </a:pPr>
            <a:endParaRPr lang="en-US" b="1" u="sng" dirty="0"/>
          </a:p>
          <a:p>
            <a:pPr marL="342900" lvl="1" indent="0">
              <a:buNone/>
            </a:pPr>
            <a:r>
              <a:rPr lang="en-US" b="1" u="sng" dirty="0"/>
              <a:t>11</a:t>
            </a:r>
            <a:r>
              <a:rPr lang="en-US" b="1" u="sng" baseline="30000" dirty="0"/>
              <a:t>th</a:t>
            </a:r>
            <a:r>
              <a:rPr lang="en-US" b="1" u="sng" dirty="0"/>
              <a:t> grade and 12</a:t>
            </a:r>
            <a:r>
              <a:rPr lang="en-US" b="1" u="sng" baseline="30000" dirty="0"/>
              <a:t>th</a:t>
            </a:r>
            <a:r>
              <a:rPr lang="en-US" b="1" u="sng" dirty="0"/>
              <a:t> grade</a:t>
            </a:r>
          </a:p>
          <a:p>
            <a:pPr lvl="1"/>
            <a:r>
              <a:rPr lang="en-US" dirty="0"/>
              <a:t>English Lang (in place  of English)</a:t>
            </a:r>
          </a:p>
          <a:p>
            <a:pPr lvl="1"/>
            <a:r>
              <a:rPr lang="en-US" dirty="0"/>
              <a:t>Marine</a:t>
            </a:r>
          </a:p>
          <a:p>
            <a:pPr lvl="1"/>
            <a:r>
              <a:rPr lang="en-US" dirty="0"/>
              <a:t>Physics</a:t>
            </a:r>
          </a:p>
          <a:p>
            <a:pPr lvl="1"/>
            <a:r>
              <a:rPr lang="en-US" dirty="0"/>
              <a:t>General Paper</a:t>
            </a:r>
          </a:p>
          <a:p>
            <a:pPr lvl="1"/>
            <a:r>
              <a:rPr lang="en-US" dirty="0"/>
              <a:t>Sociology</a:t>
            </a:r>
          </a:p>
          <a:p>
            <a:pPr lvl="1"/>
            <a:r>
              <a:rPr lang="en-US" dirty="0"/>
              <a:t>Physical Education</a:t>
            </a:r>
          </a:p>
          <a:p>
            <a:pPr lvl="1"/>
            <a:r>
              <a:rPr lang="en-US" dirty="0"/>
              <a:t>European History</a:t>
            </a:r>
          </a:p>
          <a:p>
            <a:pPr lvl="1"/>
            <a:r>
              <a:rPr lang="en-US" dirty="0"/>
              <a:t>Music</a:t>
            </a:r>
          </a:p>
          <a:p>
            <a:pPr lvl="1"/>
            <a:r>
              <a:rPr lang="en-US" dirty="0"/>
              <a:t>Drama</a:t>
            </a:r>
          </a:p>
          <a:p>
            <a:pPr lvl="1"/>
            <a:r>
              <a:rPr lang="en-US" dirty="0"/>
              <a:t>Global Perspectives (if completer, must be taken in last year)</a:t>
            </a:r>
          </a:p>
          <a:p>
            <a:pPr lvl="1"/>
            <a:r>
              <a:rPr lang="en-US" dirty="0"/>
              <a:t>Thinking Skills (for those trying to be completers only)</a:t>
            </a:r>
          </a:p>
          <a:p>
            <a:pPr marL="342900" lvl="1" indent="0">
              <a:buNone/>
            </a:pPr>
            <a:endParaRPr lang="en-US" dirty="0"/>
          </a:p>
          <a:p>
            <a:pPr lvl="1"/>
            <a:endParaRPr lang="en-US" dirty="0"/>
          </a:p>
          <a:p>
            <a:pPr lvl="1"/>
            <a:endParaRPr lang="en-US" dirty="0"/>
          </a:p>
        </p:txBody>
      </p:sp>
      <p:sp>
        <p:nvSpPr>
          <p:cNvPr id="3" name="Title 2">
            <a:extLst>
              <a:ext uri="{FF2B5EF4-FFF2-40B4-BE49-F238E27FC236}">
                <a16:creationId xmlns:a16="http://schemas.microsoft.com/office/drawing/2014/main" id="{C34A7B77-9184-A8C4-D835-79ED5453584C}"/>
              </a:ext>
            </a:extLst>
          </p:cNvPr>
          <p:cNvSpPr>
            <a:spLocks noGrp="1"/>
          </p:cNvSpPr>
          <p:nvPr>
            <p:ph type="title"/>
          </p:nvPr>
        </p:nvSpPr>
        <p:spPr>
          <a:xfrm>
            <a:off x="0" y="609599"/>
            <a:ext cx="9220200" cy="533401"/>
          </a:xfrm>
        </p:spPr>
        <p:txBody>
          <a:bodyPr>
            <a:normAutofit fontScale="90000"/>
          </a:bodyPr>
          <a:lstStyle/>
          <a:p>
            <a:r>
              <a:rPr lang="en-US" sz="2200" b="1" dirty="0"/>
              <a:t>AICE Courses that Steinbrenner will offer 2024-25</a:t>
            </a:r>
            <a:br>
              <a:rPr lang="en-US" sz="3200" b="1" dirty="0"/>
            </a:br>
            <a:endParaRPr lang="en-US" dirty="0"/>
          </a:p>
        </p:txBody>
      </p:sp>
    </p:spTree>
    <p:extLst>
      <p:ext uri="{BB962C8B-B14F-4D97-AF65-F5344CB8AC3E}">
        <p14:creationId xmlns:p14="http://schemas.microsoft.com/office/powerpoint/2010/main" val="3060834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8"/>
          <p:cNvSpPr>
            <a:spLocks noGrp="1"/>
          </p:cNvSpPr>
          <p:nvPr>
            <p:ph sz="quarter" idx="11"/>
          </p:nvPr>
        </p:nvSpPr>
        <p:spPr bwMode="auto">
          <a:xfrm>
            <a:off x="152819" y="1454278"/>
            <a:ext cx="3886200" cy="4546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pPr marL="0" indent="0">
              <a:buNone/>
            </a:pPr>
            <a:r>
              <a:rPr lang="en-US" sz="1800" b="1" u="sng" dirty="0">
                <a:solidFill>
                  <a:schemeClr val="tx1"/>
                </a:solidFill>
                <a:latin typeface="Arial" panose="020B0604020202020204" pitchFamily="34" charset="0"/>
                <a:cs typeface="Arial" panose="020B0604020202020204" pitchFamily="34" charset="0"/>
              </a:rPr>
              <a:t>SOCIAL STUDIES </a:t>
            </a:r>
            <a:endParaRPr lang="en-US" sz="1800" u="sng" dirty="0">
              <a:solidFill>
                <a:schemeClr val="tx1"/>
              </a:solidFill>
              <a:latin typeface="Arial" panose="020B0604020202020204" pitchFamily="34" charset="0"/>
              <a:cs typeface="Arial" panose="020B0604020202020204" pitchFamily="34" charset="0"/>
            </a:endParaRPr>
          </a:p>
          <a:p>
            <a:r>
              <a:rPr lang="en-US" sz="2200" dirty="0">
                <a:solidFill>
                  <a:schemeClr val="tx1"/>
                </a:solidFill>
                <a:latin typeface="Arial" panose="020B0604020202020204" pitchFamily="34" charset="0"/>
                <a:cs typeface="Arial" panose="020B0604020202020204" pitchFamily="34" charset="0"/>
              </a:rPr>
              <a:t>AP Human Geography</a:t>
            </a:r>
          </a:p>
          <a:p>
            <a:r>
              <a:rPr lang="en-US" sz="2200" dirty="0">
                <a:solidFill>
                  <a:schemeClr val="tx1"/>
                </a:solidFill>
                <a:latin typeface="Arial" panose="020B0604020202020204" pitchFamily="34" charset="0"/>
                <a:cs typeface="Arial" panose="020B0604020202020204" pitchFamily="34" charset="0"/>
              </a:rPr>
              <a:t>AP World History   </a:t>
            </a:r>
          </a:p>
          <a:p>
            <a:r>
              <a:rPr lang="en-US" sz="2200" dirty="0">
                <a:solidFill>
                  <a:schemeClr val="tx1"/>
                </a:solidFill>
                <a:latin typeface="Arial" panose="020B0604020202020204" pitchFamily="34" charset="0"/>
                <a:cs typeface="Arial" panose="020B0604020202020204" pitchFamily="34" charset="0"/>
              </a:rPr>
              <a:t>AP US History    </a:t>
            </a:r>
          </a:p>
          <a:p>
            <a:r>
              <a:rPr lang="en-US" sz="2200" dirty="0">
                <a:solidFill>
                  <a:schemeClr val="tx1"/>
                </a:solidFill>
                <a:latin typeface="Arial" panose="020B0604020202020204" pitchFamily="34" charset="0"/>
                <a:cs typeface="Arial" panose="020B0604020202020204" pitchFamily="34" charset="0"/>
              </a:rPr>
              <a:t>AP Micro/Macro Economics  </a:t>
            </a:r>
          </a:p>
          <a:p>
            <a:r>
              <a:rPr lang="en-US" sz="2200" dirty="0">
                <a:solidFill>
                  <a:schemeClr val="tx1"/>
                </a:solidFill>
                <a:latin typeface="Arial" panose="020B0604020202020204" pitchFamily="34" charset="0"/>
                <a:cs typeface="Arial" panose="020B0604020202020204" pitchFamily="34" charset="0"/>
              </a:rPr>
              <a:t>AP US </a:t>
            </a:r>
            <a:r>
              <a:rPr lang="en-US" sz="2200" dirty="0" err="1">
                <a:solidFill>
                  <a:schemeClr val="tx1"/>
                </a:solidFill>
                <a:latin typeface="Arial" panose="020B0604020202020204" pitchFamily="34" charset="0"/>
                <a:cs typeface="Arial" panose="020B0604020202020204" pitchFamily="34" charset="0"/>
              </a:rPr>
              <a:t>Gov</a:t>
            </a:r>
            <a:r>
              <a:rPr lang="en-US" sz="2200" dirty="0">
                <a:solidFill>
                  <a:schemeClr val="tx1"/>
                </a:solidFill>
                <a:latin typeface="Arial" panose="020B0604020202020204" pitchFamily="34" charset="0"/>
                <a:cs typeface="Arial" panose="020B0604020202020204" pitchFamily="34" charset="0"/>
              </a:rPr>
              <a:t>/Comparative Politics </a:t>
            </a:r>
          </a:p>
          <a:p>
            <a:r>
              <a:rPr lang="en-US" sz="2200" dirty="0">
                <a:solidFill>
                  <a:schemeClr val="tx1"/>
                </a:solidFill>
                <a:latin typeface="Arial" panose="020B0604020202020204" pitchFamily="34" charset="0"/>
                <a:cs typeface="Arial" panose="020B0604020202020204" pitchFamily="34" charset="0"/>
              </a:rPr>
              <a:t>AP Psychology </a:t>
            </a:r>
          </a:p>
          <a:p>
            <a:pPr marL="0" indent="0">
              <a:buNone/>
            </a:pPr>
            <a:r>
              <a:rPr lang="en-US" sz="2200" dirty="0">
                <a:solidFill>
                  <a:schemeClr val="tx1"/>
                </a:solidFill>
                <a:latin typeface="Arial" panose="020B0604020202020204" pitchFamily="34" charset="0"/>
                <a:cs typeface="Arial" panose="020B0604020202020204" pitchFamily="34" charset="0"/>
              </a:rPr>
              <a:t> </a:t>
            </a:r>
          </a:p>
          <a:p>
            <a:pPr marL="0" indent="0">
              <a:buNone/>
            </a:pPr>
            <a:r>
              <a:rPr lang="en-US" sz="1800" b="1" u="sng" dirty="0">
                <a:solidFill>
                  <a:schemeClr val="tx1"/>
                </a:solidFill>
                <a:latin typeface="Arial" panose="020B0604020202020204" pitchFamily="34" charset="0"/>
                <a:cs typeface="Arial" panose="020B0604020202020204" pitchFamily="34" charset="0"/>
              </a:rPr>
              <a:t>ENGLISH </a:t>
            </a:r>
            <a:endParaRPr lang="en-US" sz="1800" u="sng" dirty="0">
              <a:solidFill>
                <a:schemeClr val="tx1"/>
              </a:solidFill>
              <a:latin typeface="Arial" panose="020B0604020202020204" pitchFamily="34" charset="0"/>
              <a:cs typeface="Arial" panose="020B0604020202020204" pitchFamily="34" charset="0"/>
            </a:endParaRPr>
          </a:p>
          <a:p>
            <a:r>
              <a:rPr lang="en-US" sz="2200" dirty="0">
                <a:solidFill>
                  <a:schemeClr val="tx1"/>
                </a:solidFill>
                <a:latin typeface="Arial" panose="020B0604020202020204" pitchFamily="34" charset="0"/>
                <a:cs typeface="Arial" panose="020B0604020202020204" pitchFamily="34" charset="0"/>
              </a:rPr>
              <a:t>AP English Language  </a:t>
            </a:r>
          </a:p>
          <a:p>
            <a:r>
              <a:rPr lang="en-US" sz="2200" dirty="0">
                <a:solidFill>
                  <a:schemeClr val="tx1"/>
                </a:solidFill>
                <a:latin typeface="Arial" panose="020B0604020202020204" pitchFamily="34" charset="0"/>
                <a:cs typeface="Arial" panose="020B0604020202020204" pitchFamily="34" charset="0"/>
              </a:rPr>
              <a:t>AP English Literature </a:t>
            </a:r>
          </a:p>
          <a:p>
            <a:endParaRPr lang="en-US" sz="2200" b="1" dirty="0">
              <a:solidFill>
                <a:schemeClr val="tx1"/>
              </a:solidFill>
              <a:latin typeface="Arial" panose="020B0604020202020204" pitchFamily="34" charset="0"/>
              <a:cs typeface="Arial" panose="020B0604020202020204" pitchFamily="34" charset="0"/>
            </a:endParaRPr>
          </a:p>
          <a:p>
            <a:pPr marL="0" indent="0">
              <a:buNone/>
            </a:pPr>
            <a:r>
              <a:rPr lang="en-US" sz="1800" b="1" u="sng" dirty="0">
                <a:solidFill>
                  <a:schemeClr val="tx1"/>
                </a:solidFill>
                <a:latin typeface="Arial" panose="020B0604020202020204" pitchFamily="34" charset="0"/>
                <a:cs typeface="Arial" panose="020B0604020202020204" pitchFamily="34" charset="0"/>
              </a:rPr>
              <a:t>SCIENCE</a:t>
            </a:r>
            <a:endParaRPr lang="en-US" sz="1800" u="sng" dirty="0">
              <a:solidFill>
                <a:schemeClr val="tx1"/>
              </a:solidFill>
              <a:latin typeface="Arial" panose="020B0604020202020204" pitchFamily="34" charset="0"/>
              <a:ea typeface="ＭＳ Ｐゴシック" pitchFamily="34" charset="-128"/>
              <a:cs typeface="Arial" panose="020B0604020202020204" pitchFamily="34" charset="0"/>
            </a:endParaRPr>
          </a:p>
          <a:p>
            <a:r>
              <a:rPr lang="en-US" sz="2200" dirty="0">
                <a:solidFill>
                  <a:schemeClr val="tx1"/>
                </a:solidFill>
                <a:latin typeface="Arial" panose="020B0604020202020204" pitchFamily="34" charset="0"/>
                <a:cs typeface="Arial" panose="020B0604020202020204" pitchFamily="34" charset="0"/>
              </a:rPr>
              <a:t>AP Biology </a:t>
            </a:r>
          </a:p>
          <a:p>
            <a:r>
              <a:rPr lang="en-US" sz="2200" dirty="0">
                <a:solidFill>
                  <a:schemeClr val="tx1"/>
                </a:solidFill>
                <a:latin typeface="Arial" panose="020B0604020202020204" pitchFamily="34" charset="0"/>
                <a:cs typeface="Arial" panose="020B0604020202020204" pitchFamily="34" charset="0"/>
              </a:rPr>
              <a:t>AP Chemistry  (plus research)	</a:t>
            </a:r>
          </a:p>
          <a:p>
            <a:r>
              <a:rPr lang="en-US" sz="2200" dirty="0">
                <a:solidFill>
                  <a:schemeClr val="tx1"/>
                </a:solidFill>
                <a:latin typeface="Arial" panose="020B0604020202020204" pitchFamily="34" charset="0"/>
                <a:cs typeface="Arial" panose="020B0604020202020204" pitchFamily="34" charset="0"/>
              </a:rPr>
              <a:t>AP Physics C (mechanics)</a:t>
            </a:r>
          </a:p>
          <a:p>
            <a:r>
              <a:rPr lang="en-US" sz="2200" dirty="0">
                <a:solidFill>
                  <a:schemeClr val="tx1"/>
                </a:solidFill>
                <a:latin typeface="Arial" panose="020B0604020202020204" pitchFamily="34" charset="0"/>
                <a:cs typeface="Arial" panose="020B0604020202020204" pitchFamily="34" charset="0"/>
              </a:rPr>
              <a:t>AP Environmental Science </a:t>
            </a:r>
          </a:p>
          <a:p>
            <a:endParaRPr lang="en-US" sz="1200" b="1" dirty="0"/>
          </a:p>
          <a:p>
            <a:r>
              <a:rPr lang="en-US" sz="1200" dirty="0"/>
              <a:t>								     			</a:t>
            </a:r>
            <a:endParaRPr lang="en-US" sz="1200" dirty="0">
              <a:solidFill>
                <a:srgbClr val="375669"/>
              </a:solidFill>
              <a:latin typeface="Calibri" pitchFamily="34" charset="0"/>
              <a:ea typeface="ＭＳ Ｐゴシック" pitchFamily="34" charset="-128"/>
            </a:endParaRPr>
          </a:p>
        </p:txBody>
      </p:sp>
      <p:sp>
        <p:nvSpPr>
          <p:cNvPr id="16386" name="Title 7"/>
          <p:cNvSpPr>
            <a:spLocks noGrp="1"/>
          </p:cNvSpPr>
          <p:nvPr>
            <p:ph type="title"/>
          </p:nvPr>
        </p:nvSpPr>
        <p:spPr/>
        <p:txBody>
          <a:bodyPr/>
          <a:lstStyle/>
          <a:p>
            <a:pPr>
              <a:defRPr/>
            </a:pPr>
            <a:r>
              <a:rPr lang="en-US" dirty="0">
                <a:ea typeface="ＭＳ Ｐゴシック" pitchFamily="34" charset="-128"/>
              </a:rPr>
              <a:t>Our AP</a:t>
            </a:r>
            <a:r>
              <a:rPr lang="en-US" baseline="30000" dirty="0">
                <a:ea typeface="ＭＳ Ｐゴシック" pitchFamily="34" charset="-128"/>
              </a:rPr>
              <a:t>®</a:t>
            </a:r>
            <a:r>
              <a:rPr lang="en-US" dirty="0">
                <a:ea typeface="ＭＳ Ｐゴシック" pitchFamily="34" charset="-128"/>
              </a:rPr>
              <a:t> Courses</a:t>
            </a:r>
            <a:endParaRPr dirty="0">
              <a:ea typeface="ＭＳ Ｐゴシック" pitchFamily="34" charset="-128"/>
            </a:endParaRPr>
          </a:p>
        </p:txBody>
      </p:sp>
      <p:sp>
        <p:nvSpPr>
          <p:cNvPr id="16387"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
        <p:nvSpPr>
          <p:cNvPr id="4" name="TextBox 3"/>
          <p:cNvSpPr txBox="1"/>
          <p:nvPr/>
        </p:nvSpPr>
        <p:spPr>
          <a:xfrm>
            <a:off x="2971800" y="1445596"/>
            <a:ext cx="2743200" cy="4955203"/>
          </a:xfrm>
          <a:prstGeom prst="rect">
            <a:avLst/>
          </a:prstGeom>
          <a:noFill/>
        </p:spPr>
        <p:txBody>
          <a:bodyPr wrap="square" rtlCol="0">
            <a:spAutoFit/>
          </a:bodyPr>
          <a:lstStyle/>
          <a:p>
            <a:r>
              <a:rPr lang="en-US" sz="1000" b="1" u="sng" dirty="0"/>
              <a:t>MATH</a:t>
            </a:r>
          </a:p>
          <a:p>
            <a:r>
              <a:rPr lang="en-US" sz="1000" dirty="0"/>
              <a:t>AP Statistics</a:t>
            </a:r>
          </a:p>
          <a:p>
            <a:r>
              <a:rPr lang="en-US" sz="1000" dirty="0"/>
              <a:t>AP </a:t>
            </a:r>
            <a:r>
              <a:rPr lang="en-US" sz="1000" dirty="0" err="1"/>
              <a:t>PreCalculus</a:t>
            </a:r>
            <a:r>
              <a:rPr lang="en-US" sz="1000" dirty="0"/>
              <a:t>		</a:t>
            </a:r>
          </a:p>
          <a:p>
            <a:r>
              <a:rPr lang="en-US" sz="1000" dirty="0"/>
              <a:t>AP Calculus AB   </a:t>
            </a:r>
          </a:p>
          <a:p>
            <a:r>
              <a:rPr lang="en-US" sz="1000" dirty="0"/>
              <a:t>AP Calculus BC  				</a:t>
            </a:r>
            <a:endParaRPr lang="en-US" sz="1000" b="1" dirty="0"/>
          </a:p>
          <a:p>
            <a:endParaRPr lang="en-US" sz="1000" b="1" dirty="0"/>
          </a:p>
          <a:p>
            <a:r>
              <a:rPr lang="en-US" sz="1000" b="1" u="sng" dirty="0"/>
              <a:t>FOREIGN LANGUAGE</a:t>
            </a:r>
            <a:r>
              <a:rPr lang="en-US" sz="1000" b="1" dirty="0"/>
              <a:t>		</a:t>
            </a:r>
            <a:endParaRPr lang="en-US" sz="1000" dirty="0"/>
          </a:p>
          <a:p>
            <a:r>
              <a:rPr lang="en-US" sz="1000" dirty="0"/>
              <a:t>AP Spanish Language   </a:t>
            </a:r>
            <a:endParaRPr lang="en-US" sz="1000" b="1" dirty="0"/>
          </a:p>
          <a:p>
            <a:endParaRPr lang="en-US" sz="1000" b="1" dirty="0"/>
          </a:p>
          <a:p>
            <a:endParaRPr lang="en-US" sz="1000" b="1" dirty="0"/>
          </a:p>
          <a:p>
            <a:r>
              <a:rPr lang="en-US" sz="1000" b="1" u="sng" dirty="0"/>
              <a:t>ART</a:t>
            </a:r>
          </a:p>
          <a:p>
            <a:r>
              <a:rPr lang="en-US" sz="1000" dirty="0"/>
              <a:t>AP Studio Art 2-D   </a:t>
            </a:r>
          </a:p>
          <a:p>
            <a:r>
              <a:rPr lang="en-US" sz="1000" dirty="0"/>
              <a:t>AP Studio Art 3-D  	</a:t>
            </a:r>
          </a:p>
          <a:p>
            <a:r>
              <a:rPr lang="en-US" sz="1000" dirty="0"/>
              <a:t>AP Art – Drawing </a:t>
            </a:r>
          </a:p>
          <a:p>
            <a:r>
              <a:rPr lang="en-US" sz="1000" dirty="0"/>
              <a:t>AP Art History  			</a:t>
            </a:r>
          </a:p>
          <a:p>
            <a:r>
              <a:rPr lang="en-US" sz="1000" dirty="0"/>
              <a:t>		</a:t>
            </a:r>
          </a:p>
          <a:p>
            <a:r>
              <a:rPr lang="en-US" sz="1000" b="1" u="sng" dirty="0"/>
              <a:t>ELECTIVE</a:t>
            </a:r>
          </a:p>
          <a:p>
            <a:r>
              <a:rPr lang="en-US" sz="1000" dirty="0"/>
              <a:t>AP Computer Science Principals </a:t>
            </a:r>
          </a:p>
          <a:p>
            <a:r>
              <a:rPr lang="en-US" sz="1000" dirty="0"/>
              <a:t>AP Computer Science A  </a:t>
            </a:r>
          </a:p>
          <a:p>
            <a:r>
              <a:rPr lang="en-US" sz="1000" dirty="0"/>
              <a:t>AP Seminar </a:t>
            </a:r>
          </a:p>
          <a:p>
            <a:r>
              <a:rPr lang="en-US" sz="1000" dirty="0"/>
              <a:t>AP Research </a:t>
            </a:r>
          </a:p>
          <a:p>
            <a:r>
              <a:rPr lang="en-US" sz="1000" dirty="0"/>
              <a:t>			</a:t>
            </a:r>
            <a:r>
              <a:rPr lang="en-US" sz="1200" dirty="0"/>
              <a:t>	</a:t>
            </a:r>
            <a:r>
              <a:rPr lang="en-US" dirty="0"/>
              <a:t>			</a:t>
            </a:r>
          </a:p>
          <a:p>
            <a:r>
              <a:rPr lang="en-US" dirty="0"/>
              <a:t> </a:t>
            </a:r>
          </a:p>
          <a:p>
            <a:endParaRPr lang="en-US" dirty="0"/>
          </a:p>
        </p:txBody>
      </p:sp>
      <p:sp>
        <p:nvSpPr>
          <p:cNvPr id="2" name="TextBox 1">
            <a:extLst>
              <a:ext uri="{FF2B5EF4-FFF2-40B4-BE49-F238E27FC236}">
                <a16:creationId xmlns:a16="http://schemas.microsoft.com/office/drawing/2014/main" id="{80543440-411B-5590-962D-7C98CC278B97}"/>
              </a:ext>
            </a:extLst>
          </p:cNvPr>
          <p:cNvSpPr txBox="1"/>
          <p:nvPr/>
        </p:nvSpPr>
        <p:spPr>
          <a:xfrm>
            <a:off x="5106237" y="1451769"/>
            <a:ext cx="4038600" cy="984885"/>
          </a:xfrm>
          <a:prstGeom prst="rect">
            <a:avLst/>
          </a:prstGeom>
          <a:noFill/>
        </p:spPr>
        <p:txBody>
          <a:bodyPr wrap="square" rtlCol="0">
            <a:spAutoFit/>
          </a:bodyPr>
          <a:lstStyle/>
          <a:p>
            <a:r>
              <a:rPr lang="en-US" sz="1400" b="1" u="sng" dirty="0"/>
              <a:t>AP courses available to 9</a:t>
            </a:r>
            <a:r>
              <a:rPr lang="en-US" sz="1400" b="1" u="sng" baseline="30000" dirty="0"/>
              <a:t>th</a:t>
            </a:r>
            <a:r>
              <a:rPr lang="en-US" sz="1400" b="1" u="sng" dirty="0"/>
              <a:t> grade students</a:t>
            </a:r>
          </a:p>
          <a:p>
            <a:endParaRPr lang="en-US" dirty="0"/>
          </a:p>
          <a:p>
            <a:r>
              <a:rPr lang="en-US" dirty="0"/>
              <a:t>AP Human Geography (Level 3-5 FAST)</a:t>
            </a:r>
          </a:p>
          <a:p>
            <a:r>
              <a:rPr lang="en-US" dirty="0"/>
              <a:t>AP Computer Sci Principles (Pre or Corequisite </a:t>
            </a:r>
            <a:r>
              <a:rPr lang="en-US" dirty="0" err="1"/>
              <a:t>Alg</a:t>
            </a:r>
            <a:r>
              <a:rPr lang="en-US" dirty="0"/>
              <a:t> 1 Hon)</a:t>
            </a:r>
          </a:p>
          <a:p>
            <a:r>
              <a:rPr lang="en-US" dirty="0"/>
              <a:t>AP Biology (All A’s in middle school sci)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81000" y="1143000"/>
            <a:ext cx="8382000" cy="4724400"/>
          </a:xfrm>
        </p:spPr>
        <p:txBody>
          <a:bodyPr>
            <a:normAutofit lnSpcReduction="10000"/>
          </a:bodyPr>
          <a:lstStyle/>
          <a:p>
            <a:pPr algn="ctr"/>
            <a:r>
              <a:rPr lang="en-US" sz="1600" b="1" dirty="0"/>
              <a:t>Diploma program from College Board that equips students with the independent research, collaborative teamwork, and communication skills that are valued by colleges.  </a:t>
            </a:r>
          </a:p>
          <a:p>
            <a:endParaRPr lang="en-US" sz="1400" dirty="0"/>
          </a:p>
          <a:p>
            <a:r>
              <a:rPr lang="en-US" sz="1400" b="1" u="sng" dirty="0"/>
              <a:t>AP Seminar </a:t>
            </a:r>
          </a:p>
          <a:p>
            <a:r>
              <a:rPr lang="en-US" sz="1400" dirty="0"/>
              <a:t>Offered for grades 10-11</a:t>
            </a:r>
          </a:p>
          <a:p>
            <a:r>
              <a:rPr lang="en-US" sz="1400" dirty="0"/>
              <a:t>Students investigate real-world issues from multiple perspectives.  Students gather and analyze information to develop credible and valid evidence-based arguments.  AP exam = 2 throughout-course performance tasks and an end-of-course exam. </a:t>
            </a:r>
          </a:p>
          <a:p>
            <a:r>
              <a:rPr lang="en-US" sz="1400" b="1" u="sng" dirty="0"/>
              <a:t>AP Research </a:t>
            </a:r>
            <a:endParaRPr lang="en-US" sz="1400" dirty="0"/>
          </a:p>
          <a:p>
            <a:r>
              <a:rPr lang="en-US" sz="1400" dirty="0"/>
              <a:t>Offered for grades 11-12</a:t>
            </a:r>
          </a:p>
          <a:p>
            <a:r>
              <a:rPr lang="en-US" sz="1400" dirty="0"/>
              <a:t>Students cultivate the skills necessary to conduct independent research in order to produce and defend a scholarly academic theses.  AP Exam = Students will write an academic thesis paper (approximately 5000 words) and present their thesis. </a:t>
            </a:r>
          </a:p>
          <a:p>
            <a:endParaRPr lang="en-US" sz="1400" dirty="0"/>
          </a:p>
          <a:p>
            <a:r>
              <a:rPr lang="en-US" sz="1400" b="1" u="sng" dirty="0"/>
              <a:t>AP Seminar and Research Certificate </a:t>
            </a:r>
          </a:p>
          <a:p>
            <a:r>
              <a:rPr lang="en-US" sz="1400" dirty="0"/>
              <a:t>3 or higher on AP Seminar </a:t>
            </a:r>
            <a:r>
              <a:rPr lang="en-US" sz="1400" u="sng" dirty="0"/>
              <a:t>and</a:t>
            </a:r>
            <a:r>
              <a:rPr lang="en-US" sz="1400" dirty="0"/>
              <a:t> AP Research exams</a:t>
            </a:r>
          </a:p>
          <a:p>
            <a:r>
              <a:rPr lang="en-US" sz="1400" b="1" u="sng" dirty="0"/>
              <a:t>Capstone Diploma </a:t>
            </a:r>
          </a:p>
          <a:p>
            <a:r>
              <a:rPr lang="en-US" sz="1400" dirty="0"/>
              <a:t>3 or higher on AP Seminar </a:t>
            </a:r>
            <a:r>
              <a:rPr lang="en-US" sz="1400" u="sng" dirty="0"/>
              <a:t>and </a:t>
            </a:r>
            <a:r>
              <a:rPr lang="en-US" sz="1400" dirty="0"/>
              <a:t> AP Research exams</a:t>
            </a:r>
          </a:p>
          <a:p>
            <a:r>
              <a:rPr lang="en-US" sz="1400" dirty="0"/>
              <a:t>3 or higher on 4 additional AP Exams of choice</a:t>
            </a:r>
          </a:p>
        </p:txBody>
      </p:sp>
      <p:sp>
        <p:nvSpPr>
          <p:cNvPr id="3" name="Title 2"/>
          <p:cNvSpPr>
            <a:spLocks noGrp="1"/>
          </p:cNvSpPr>
          <p:nvPr>
            <p:ph type="title"/>
          </p:nvPr>
        </p:nvSpPr>
        <p:spPr/>
        <p:txBody>
          <a:bodyPr/>
          <a:lstStyle/>
          <a:p>
            <a:r>
              <a:rPr lang="en-US" dirty="0"/>
              <a:t>AP Capstone Program</a:t>
            </a:r>
          </a:p>
        </p:txBody>
      </p:sp>
    </p:spTree>
    <p:extLst>
      <p:ext uri="{BB962C8B-B14F-4D97-AF65-F5344CB8AC3E}">
        <p14:creationId xmlns:p14="http://schemas.microsoft.com/office/powerpoint/2010/main" val="2790087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descr="image_3.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3048000"/>
            <a:ext cx="9144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
        <p:nvSpPr>
          <p:cNvPr id="2" name="Content Placeholder 8"/>
          <p:cNvSpPr>
            <a:spLocks noGrp="1"/>
          </p:cNvSpPr>
          <p:nvPr>
            <p:ph sz="quarter" idx="11"/>
          </p:nvPr>
        </p:nvSpPr>
        <p:spPr bwMode="auto">
          <a:xfrm>
            <a:off x="762000" y="1447800"/>
            <a:ext cx="7772400" cy="4114800"/>
          </a:xfrm>
          <a:ln>
            <a:miter lim="800000"/>
            <a:headEnd/>
            <a:tailEnd/>
          </a:ln>
        </p:spPr>
        <p:txBody>
          <a:bodyPr vert="horz" wrap="square" lIns="91440" tIns="45720" rIns="91440" bIns="45720" numCol="1" anchor="t" anchorCtr="0" compatLnSpc="1">
            <a:prstTxWarp prst="textNoShape">
              <a:avLst/>
            </a:prstTxWarp>
          </a:bodyPr>
          <a:lstStyle/>
          <a:p>
            <a:pPr marL="457200" indent="-457200">
              <a:spcAft>
                <a:spcPts val="1800"/>
              </a:spcAft>
              <a:buClr>
                <a:srgbClr val="6FB867"/>
              </a:buClr>
              <a:buFont typeface="Arial" pitchFamily="34" charset="0"/>
              <a:buChar char="•"/>
              <a:defRPr/>
            </a:pPr>
            <a:r>
              <a:rPr lang="en-US" dirty="0">
                <a:solidFill>
                  <a:srgbClr val="375669"/>
                </a:solidFill>
                <a:latin typeface="Calibri" pitchFamily="34" charset="0"/>
                <a:ea typeface="ＭＳ Ｐゴシック" pitchFamily="34" charset="-128"/>
              </a:rPr>
              <a:t>Students learn rigorous college-level content and skills</a:t>
            </a:r>
          </a:p>
          <a:p>
            <a:pPr marL="457200" indent="-457200">
              <a:spcAft>
                <a:spcPts val="1800"/>
              </a:spcAft>
              <a:buClr>
                <a:srgbClr val="6FB867"/>
              </a:buClr>
              <a:buFont typeface="Arial" pitchFamily="34" charset="0"/>
              <a:buChar char="•"/>
              <a:defRPr/>
            </a:pPr>
            <a:r>
              <a:rPr lang="en-US" dirty="0">
                <a:solidFill>
                  <a:srgbClr val="375669"/>
                </a:solidFill>
                <a:latin typeface="Calibri" pitchFamily="34" charset="0"/>
                <a:ea typeface="ＭＳ Ｐゴシック" pitchFamily="34" charset="-128"/>
              </a:rPr>
              <a:t>Taking AP is highly valued in the college admission process</a:t>
            </a:r>
          </a:p>
          <a:p>
            <a:pPr marL="457200" indent="-457200">
              <a:spcAft>
                <a:spcPts val="1800"/>
              </a:spcAft>
              <a:buClr>
                <a:srgbClr val="6FB867"/>
              </a:buClr>
              <a:buFont typeface="Arial" pitchFamily="34" charset="0"/>
              <a:buChar char="•"/>
              <a:defRPr/>
            </a:pPr>
            <a:r>
              <a:rPr lang="en-US" dirty="0">
                <a:solidFill>
                  <a:srgbClr val="375669"/>
                </a:solidFill>
                <a:latin typeface="Calibri" pitchFamily="34" charset="0"/>
                <a:ea typeface="ＭＳ Ｐゴシック" pitchFamily="34" charset="-128"/>
              </a:rPr>
              <a:t>AP courses are interesting and rewarding academic experiences</a:t>
            </a:r>
          </a:p>
          <a:p>
            <a:pPr marL="457200" indent="-457200">
              <a:spcAft>
                <a:spcPts val="1800"/>
              </a:spcAft>
              <a:buClr>
                <a:srgbClr val="6FB867"/>
              </a:buClr>
              <a:buFont typeface="Arial" pitchFamily="34" charset="0"/>
              <a:buChar char="•"/>
              <a:defRPr/>
            </a:pPr>
            <a:r>
              <a:rPr lang="en-US" dirty="0">
                <a:solidFill>
                  <a:srgbClr val="375669"/>
                </a:solidFill>
                <a:latin typeface="Calibri" pitchFamily="34" charset="0"/>
                <a:ea typeface="ＭＳ Ｐゴシック" pitchFamily="34" charset="-128"/>
              </a:rPr>
              <a:t>Opportunity to earn valuable credit and placement in college</a:t>
            </a:r>
          </a:p>
        </p:txBody>
      </p:sp>
      <p:sp>
        <p:nvSpPr>
          <p:cNvPr id="3" name="Title 7"/>
          <p:cNvSpPr>
            <a:spLocks noGrp="1"/>
          </p:cNvSpPr>
          <p:nvPr>
            <p:ph type="title"/>
          </p:nvPr>
        </p:nvSpPr>
        <p:spPr/>
        <p:txBody>
          <a:bodyPr/>
          <a:lstStyle/>
          <a:p>
            <a:pPr>
              <a:defRPr/>
            </a:pPr>
            <a:r>
              <a:rPr dirty="0">
                <a:ea typeface="ＭＳ Ｐゴシック" pitchFamily="34" charset="-128"/>
              </a:rPr>
              <a:t> AP</a:t>
            </a:r>
            <a:r>
              <a:rPr lang="en-US" baseline="30000" dirty="0">
                <a:ea typeface="ＭＳ Ｐゴシック" pitchFamily="34" charset="-128"/>
              </a:rPr>
              <a:t>®</a:t>
            </a:r>
            <a:r>
              <a:rPr lang="en-US" dirty="0">
                <a:ea typeface="ＭＳ Ｐゴシック" pitchFamily="34" charset="-128"/>
              </a:rPr>
              <a:t>: </a:t>
            </a:r>
            <a:r>
              <a:rPr dirty="0">
                <a:ea typeface="ＭＳ Ｐゴシック" pitchFamily="34" charset="-128"/>
              </a:rPr>
              <a:t>The Benefits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8"/>
          <p:cNvSpPr>
            <a:spLocks noGrp="1"/>
          </p:cNvSpPr>
          <p:nvPr>
            <p:ph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marL="457200" indent="-457200">
              <a:spcAft>
                <a:spcPts val="1800"/>
              </a:spcAft>
              <a:buClr>
                <a:srgbClr val="6FB867"/>
              </a:buClr>
              <a:buFont typeface="Arial" pitchFamily="34" charset="0"/>
              <a:buChar char="•"/>
              <a:defRPr/>
            </a:pPr>
            <a:r>
              <a:rPr lang="en-US" sz="1900" dirty="0">
                <a:ea typeface="ＭＳ Ｐゴシック" pitchFamily="34" charset="-128"/>
              </a:rPr>
              <a:t>85% of selective colleges and universities report that a student</a:t>
            </a:r>
            <a:r>
              <a:rPr lang="en-US" altLang="ja-JP" sz="1900" dirty="0">
                <a:ea typeface="ＭＳ Ｐゴシック" pitchFamily="34" charset="-128"/>
              </a:rPr>
              <a:t>’s AP experience favorably impacts admission decisions</a:t>
            </a:r>
          </a:p>
          <a:p>
            <a:pPr marL="457200" indent="-457200">
              <a:spcAft>
                <a:spcPts val="1800"/>
              </a:spcAft>
              <a:buClr>
                <a:srgbClr val="6FB867"/>
              </a:buClr>
              <a:buFont typeface="Arial" pitchFamily="34" charset="0"/>
              <a:buChar char="•"/>
              <a:defRPr/>
            </a:pPr>
            <a:r>
              <a:rPr lang="en-US" sz="1900" dirty="0">
                <a:ea typeface="ＭＳ Ｐゴシック" pitchFamily="34" charset="-128"/>
              </a:rPr>
              <a:t>Colleges rank grades in college-preparatory courses and strength of curriculum as the two top factors in the admission decision</a:t>
            </a:r>
          </a:p>
          <a:p>
            <a:pPr marL="457200" indent="-457200">
              <a:spcAft>
                <a:spcPts val="1800"/>
              </a:spcAft>
              <a:buClr>
                <a:srgbClr val="6FB867"/>
              </a:buClr>
              <a:buFont typeface="Arial" pitchFamily="34" charset="0"/>
              <a:buChar char="•"/>
              <a:defRPr/>
            </a:pPr>
            <a:r>
              <a:rPr lang="en-US" sz="1900" dirty="0">
                <a:ea typeface="ＭＳ Ｐゴシック" pitchFamily="34" charset="-128"/>
              </a:rPr>
              <a:t>AP courses tell college admission officials that students are challenging themselves and preparing for the rigors they'</a:t>
            </a:r>
            <a:r>
              <a:rPr lang="en-US" altLang="ja-JP" sz="1900" dirty="0">
                <a:ea typeface="ＭＳ Ｐゴシック" pitchFamily="34" charset="-128"/>
              </a:rPr>
              <a:t>ll encounter in their college careers</a:t>
            </a:r>
          </a:p>
          <a:p>
            <a:pPr marL="457200" indent="-457200">
              <a:spcAft>
                <a:spcPts val="1800"/>
              </a:spcAft>
              <a:buClr>
                <a:srgbClr val="6FB867"/>
              </a:buClr>
              <a:buFont typeface="Arial" pitchFamily="34" charset="0"/>
              <a:buChar char="•"/>
              <a:defRPr/>
            </a:pPr>
            <a:r>
              <a:rPr lang="en-US" sz="1900" dirty="0">
                <a:ea typeface="ＭＳ Ｐゴシック" pitchFamily="34" charset="-128"/>
              </a:rPr>
              <a:t>Nationally, research shows that students who score a 3 or higher on an AP </a:t>
            </a:r>
            <a:r>
              <a:rPr lang="en-US" sz="1900" dirty="0">
                <a:solidFill>
                  <a:srgbClr val="375669"/>
                </a:solidFill>
                <a:ea typeface="ＭＳ Ｐゴシック" pitchFamily="34" charset="-128"/>
              </a:rPr>
              <a:t>Exam</a:t>
            </a:r>
            <a:r>
              <a:rPr lang="en-US" sz="1900" dirty="0">
                <a:ea typeface="ＭＳ Ｐゴシック" pitchFamily="34" charset="-128"/>
              </a:rPr>
              <a:t> typically earn higher grade point averages in college and have higher graduation rates than their non-AP peers</a:t>
            </a:r>
          </a:p>
          <a:p>
            <a:pPr marL="457200" indent="-457200">
              <a:spcAft>
                <a:spcPts val="1800"/>
              </a:spcAft>
              <a:buClr>
                <a:srgbClr val="6FB867"/>
              </a:buClr>
              <a:buFont typeface="Arial" pitchFamily="34" charset="0"/>
              <a:buChar char="•"/>
              <a:defRPr/>
            </a:pPr>
            <a:endParaRPr lang="en-US" altLang="ja-JP" dirty="0">
              <a:ea typeface="ＭＳ Ｐゴシック" pitchFamily="34" charset="-128"/>
            </a:endParaRPr>
          </a:p>
          <a:p>
            <a:pPr marL="457200" indent="-457200" algn="r">
              <a:spcAft>
                <a:spcPts val="1800"/>
              </a:spcAft>
              <a:buClr>
                <a:srgbClr val="6FB867"/>
              </a:buClr>
            </a:pPr>
            <a:r>
              <a:rPr lang="en-US" sz="1000" i="1" dirty="0">
                <a:latin typeface="Calibri" charset="0"/>
                <a:ea typeface="ＭＳ Ｐゴシック" charset="0"/>
                <a:cs typeface="ＭＳ Ｐゴシック" charset="0"/>
              </a:rPr>
              <a:t>*Unpublished institutional research, Crux Research Inc., March 2007</a:t>
            </a:r>
          </a:p>
        </p:txBody>
      </p:sp>
      <p:sp>
        <p:nvSpPr>
          <p:cNvPr id="23554" name="Title 7"/>
          <p:cNvSpPr>
            <a:spLocks noGrp="1"/>
          </p:cNvSpPr>
          <p:nvPr>
            <p:ph type="title"/>
          </p:nvPr>
        </p:nvSpPr>
        <p:spPr/>
        <p:txBody>
          <a:bodyPr/>
          <a:lstStyle/>
          <a:p>
            <a:pPr>
              <a:defRPr/>
            </a:pPr>
            <a:r>
              <a:rPr dirty="0">
                <a:ea typeface="ＭＳ Ｐゴシック" pitchFamily="34" charset="-128"/>
              </a:rPr>
              <a:t>AP</a:t>
            </a:r>
            <a:r>
              <a:rPr lang="en-US" baseline="30000" dirty="0">
                <a:ea typeface="ＭＳ Ｐゴシック" pitchFamily="34" charset="-128"/>
              </a:rPr>
              <a:t>®</a:t>
            </a:r>
            <a:r>
              <a:rPr dirty="0">
                <a:ea typeface="ＭＳ Ｐゴシック" pitchFamily="34" charset="-128"/>
              </a:rPr>
              <a:t> from the College Admissions Perspective</a:t>
            </a:r>
          </a:p>
        </p:txBody>
      </p:sp>
      <p:sp>
        <p:nvSpPr>
          <p:cNvPr id="23555"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descr="image_5.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3048000"/>
            <a:ext cx="9144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1" name="Content Placeholder 8"/>
          <p:cNvSpPr>
            <a:spLocks noGrp="1"/>
          </p:cNvSpPr>
          <p:nvPr>
            <p:ph sz="quarter" idx="11"/>
          </p:nvPr>
        </p:nvSpPr>
        <p:spPr bwMode="auto">
          <a:xfrm>
            <a:off x="1066800" y="1295400"/>
            <a:ext cx="7086600" cy="4114800"/>
          </a:xfrm>
        </p:spPr>
        <p:txBody>
          <a:bodyPr vert="horz" wrap="square" lIns="91440" tIns="45720" rIns="91440" bIns="45720" numCol="1" anchor="t" anchorCtr="0" compatLnSpc="1">
            <a:prstTxWarp prst="textNoShape">
              <a:avLst/>
            </a:prstTxWarp>
          </a:bodyPr>
          <a:lstStyle/>
          <a:p>
            <a:pPr marL="0" indent="0">
              <a:spcAft>
                <a:spcPts val="1800"/>
              </a:spcAft>
              <a:defRPr/>
            </a:pPr>
            <a:r>
              <a:rPr lang="en-US" dirty="0">
                <a:ea typeface="ＭＳ Ｐゴシック" charset="0"/>
                <a:cs typeface="ＭＳ Ｐゴシック" charset="0"/>
              </a:rPr>
              <a:t>AP</a:t>
            </a:r>
            <a:r>
              <a:rPr lang="en-US" dirty="0">
                <a:solidFill>
                  <a:srgbClr val="375669"/>
                </a:solidFill>
                <a:ea typeface="ＭＳ Ｐゴシック" charset="0"/>
                <a:cs typeface="ＭＳ Ｐゴシック" charset="0"/>
              </a:rPr>
              <a:t> Exams </a:t>
            </a:r>
            <a:r>
              <a:rPr lang="en-US" dirty="0">
                <a:ea typeface="ＭＳ Ｐゴシック" charset="0"/>
                <a:cs typeface="ＭＳ Ｐゴシック" charset="0"/>
              </a:rPr>
              <a:t>are administered by schools worldwide on set dates in May each year. </a:t>
            </a:r>
          </a:p>
          <a:p>
            <a:pPr>
              <a:lnSpc>
                <a:spcPct val="50000"/>
              </a:lnSpc>
              <a:spcAft>
                <a:spcPts val="1800"/>
              </a:spcAft>
              <a:buClr>
                <a:srgbClr val="6FB867"/>
              </a:buClr>
              <a:buFont typeface="Arial"/>
              <a:buChar char="•"/>
              <a:defRPr/>
            </a:pPr>
            <a:r>
              <a:rPr lang="en-US" dirty="0">
                <a:solidFill>
                  <a:srgbClr val="375669"/>
                </a:solidFill>
                <a:ea typeface="ＭＳ Ｐゴシック" charset="0"/>
                <a:cs typeface="ＭＳ Ｐゴシック" charset="0"/>
              </a:rPr>
              <a:t>Exams are typically 2–3 hours and include:</a:t>
            </a:r>
          </a:p>
          <a:p>
            <a:pPr lvl="1">
              <a:lnSpc>
                <a:spcPct val="50000"/>
              </a:lnSpc>
              <a:spcAft>
                <a:spcPts val="1800"/>
              </a:spcAft>
              <a:buClr>
                <a:srgbClr val="375669"/>
              </a:buClr>
              <a:buSzPct val="50000"/>
              <a:buFont typeface="Arial" charset="0"/>
              <a:buChar char="•"/>
              <a:defRPr/>
            </a:pPr>
            <a:r>
              <a:rPr lang="en-US" sz="2000" dirty="0">
                <a:solidFill>
                  <a:srgbClr val="375669"/>
                </a:solidFill>
                <a:ea typeface="ＭＳ Ｐゴシック" charset="0"/>
              </a:rPr>
              <a:t>Multiple-choice </a:t>
            </a:r>
            <a:r>
              <a:rPr lang="en-US" sz="2000" dirty="0">
                <a:ea typeface="ＭＳ Ｐゴシック" charset="0"/>
              </a:rPr>
              <a:t>questions</a:t>
            </a:r>
          </a:p>
          <a:p>
            <a:pPr lvl="1">
              <a:lnSpc>
                <a:spcPct val="50000"/>
              </a:lnSpc>
              <a:spcAft>
                <a:spcPts val="1800"/>
              </a:spcAft>
              <a:buClr>
                <a:srgbClr val="375669"/>
              </a:buClr>
              <a:buSzPct val="50000"/>
              <a:buFont typeface="Arial" charset="0"/>
              <a:buChar char="•"/>
              <a:defRPr/>
            </a:pPr>
            <a:r>
              <a:rPr lang="en-US" sz="2000" dirty="0">
                <a:solidFill>
                  <a:srgbClr val="375669"/>
                </a:solidFill>
                <a:ea typeface="ＭＳ Ｐゴシック" charset="0"/>
              </a:rPr>
              <a:t>Free-response </a:t>
            </a:r>
            <a:r>
              <a:rPr lang="en-US" sz="2000" dirty="0">
                <a:ea typeface="ＭＳ Ｐゴシック" charset="0"/>
              </a:rPr>
              <a:t>items such as essays, problem solving, </a:t>
            </a:r>
            <a:br>
              <a:rPr lang="en-US" sz="2000" dirty="0">
                <a:ea typeface="ＭＳ Ｐゴシック" charset="0"/>
              </a:rPr>
            </a:br>
            <a:br>
              <a:rPr lang="en-US" sz="2000" dirty="0">
                <a:ea typeface="ＭＳ Ｐゴシック" charset="0"/>
              </a:rPr>
            </a:br>
            <a:r>
              <a:rPr lang="en-US" sz="2000" dirty="0">
                <a:ea typeface="ＭＳ Ｐゴシック" charset="0"/>
              </a:rPr>
              <a:t>document-based questions and oral response</a:t>
            </a:r>
          </a:p>
        </p:txBody>
      </p:sp>
      <p:sp>
        <p:nvSpPr>
          <p:cNvPr id="32770" name="Title 7"/>
          <p:cNvSpPr>
            <a:spLocks noGrp="1"/>
          </p:cNvSpPr>
          <p:nvPr>
            <p:ph type="title"/>
          </p:nvPr>
        </p:nvSpPr>
        <p:spPr/>
        <p:txBody>
          <a:bodyPr/>
          <a:lstStyle/>
          <a:p>
            <a:pPr>
              <a:defRPr/>
            </a:pPr>
            <a:r>
              <a:rPr lang="en-US" dirty="0">
                <a:ea typeface="ＭＳ Ｐゴシック" pitchFamily="34" charset="-128"/>
              </a:rPr>
              <a:t>AP</a:t>
            </a:r>
            <a:r>
              <a:rPr lang="en-US" baseline="30000" dirty="0">
                <a:ea typeface="ＭＳ Ｐゴシック" pitchFamily="34" charset="-128"/>
              </a:rPr>
              <a:t>®</a:t>
            </a:r>
            <a:r>
              <a:rPr lang="en-US" dirty="0">
                <a:ea typeface="ＭＳ Ｐゴシック" pitchFamily="34" charset="-128"/>
              </a:rPr>
              <a:t> Exams</a:t>
            </a:r>
            <a:endParaRPr dirty="0">
              <a:ea typeface="ＭＳ Ｐゴシック" pitchFamily="34" charset="-128"/>
            </a:endParaRPr>
          </a:p>
        </p:txBody>
      </p:sp>
      <p:sp>
        <p:nvSpPr>
          <p:cNvPr id="32771"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1066800" y="1295400"/>
            <a:ext cx="7086600" cy="4572000"/>
          </a:xfrm>
        </p:spPr>
        <p:txBody>
          <a:bodyPr>
            <a:normAutofit fontScale="70000" lnSpcReduction="20000"/>
          </a:bodyPr>
          <a:lstStyle/>
          <a:p>
            <a:r>
              <a:rPr lang="en-US" sz="900" b="1" dirty="0"/>
              <a:t> </a:t>
            </a:r>
            <a:r>
              <a:rPr lang="en-US" sz="900" dirty="0"/>
              <a:t>Name: ________________________________</a:t>
            </a:r>
          </a:p>
          <a:p>
            <a:r>
              <a:rPr lang="en-US" sz="900" b="1" dirty="0"/>
              <a:t>AP Contract</a:t>
            </a:r>
            <a:r>
              <a:rPr lang="en-US" sz="900" dirty="0"/>
              <a:t>  </a:t>
            </a:r>
          </a:p>
          <a:p>
            <a:r>
              <a:rPr lang="en-US" sz="900" b="1" dirty="0"/>
              <a:t>Students signing up for AP classes understand that:</a:t>
            </a:r>
            <a:endParaRPr lang="en-US" sz="900" dirty="0"/>
          </a:p>
          <a:p>
            <a:pPr lvl="0"/>
            <a:r>
              <a:rPr lang="en-US" sz="900" dirty="0"/>
              <a:t>I will be expected to complete summer reading assignments/projects and failure to do so will </a:t>
            </a:r>
            <a:r>
              <a:rPr lang="en-US" sz="900" u="sng" dirty="0"/>
              <a:t>not</a:t>
            </a:r>
            <a:r>
              <a:rPr lang="en-US" sz="900" dirty="0"/>
              <a:t> result in a schedule change.</a:t>
            </a:r>
          </a:p>
          <a:p>
            <a:pPr lvl="0"/>
            <a:r>
              <a:rPr lang="en-US" sz="900" dirty="0"/>
              <a:t>The course(s) will be challenging and I will be expected to produce work that is held to a higher academic standard.</a:t>
            </a:r>
          </a:p>
          <a:p>
            <a:pPr lvl="0"/>
            <a:r>
              <a:rPr lang="en-US" sz="900" dirty="0"/>
              <a:t>If my grade is lower than I desire, it is incumbent upon me to work harder to raise it. </a:t>
            </a:r>
          </a:p>
          <a:p>
            <a:pPr lvl="0"/>
            <a:r>
              <a:rPr lang="en-US" sz="900" dirty="0"/>
              <a:t>A schedule change will not be granted because of teacher preference or low grades.</a:t>
            </a:r>
          </a:p>
          <a:p>
            <a:pPr lvl="0"/>
            <a:r>
              <a:rPr lang="en-US" sz="900" dirty="0"/>
              <a:t>I am expected to make realistic decisions when signing up for AP classes and will not be able to change out of the classes because they are too demanding.</a:t>
            </a:r>
          </a:p>
          <a:p>
            <a:r>
              <a:rPr lang="en-US" sz="900" dirty="0"/>
              <a:t> </a:t>
            </a:r>
          </a:p>
          <a:p>
            <a:r>
              <a:rPr lang="en-US" sz="900" b="1" dirty="0"/>
              <a:t>AP/AICE Courses Selected:			Teacher approval:</a:t>
            </a:r>
            <a:endParaRPr lang="en-US" sz="900" dirty="0"/>
          </a:p>
          <a:p>
            <a:pPr lvl="0"/>
            <a:r>
              <a:rPr lang="en-US" sz="900" dirty="0"/>
              <a:t>_____________________________________		________________</a:t>
            </a:r>
          </a:p>
          <a:p>
            <a:pPr lvl="0"/>
            <a:r>
              <a:rPr lang="en-US" sz="900" dirty="0"/>
              <a:t>_____________________________________		________________</a:t>
            </a:r>
          </a:p>
          <a:p>
            <a:pPr lvl="0"/>
            <a:r>
              <a:rPr lang="en-US" sz="900" dirty="0"/>
              <a:t>_____________________________________		________________</a:t>
            </a:r>
          </a:p>
          <a:p>
            <a:pPr lvl="0"/>
            <a:r>
              <a:rPr lang="en-US" sz="900" dirty="0"/>
              <a:t>_____________________________________		________________</a:t>
            </a:r>
          </a:p>
          <a:p>
            <a:pPr lvl="0"/>
            <a:r>
              <a:rPr lang="en-US" sz="900" dirty="0"/>
              <a:t>_____________________________________		________________</a:t>
            </a:r>
          </a:p>
          <a:p>
            <a:r>
              <a:rPr lang="en-US" sz="900" dirty="0"/>
              <a:t> </a:t>
            </a:r>
          </a:p>
          <a:p>
            <a:r>
              <a:rPr lang="en-US" sz="900" dirty="0"/>
              <a:t>__________________________________________		__________________</a:t>
            </a:r>
          </a:p>
          <a:p>
            <a:r>
              <a:rPr lang="en-US" sz="900" dirty="0"/>
              <a:t>	(Student Signature)			         (Date)</a:t>
            </a:r>
          </a:p>
          <a:p>
            <a:r>
              <a:rPr lang="en-US" sz="900" dirty="0"/>
              <a:t> </a:t>
            </a:r>
          </a:p>
          <a:p>
            <a:r>
              <a:rPr lang="en-US" sz="900" dirty="0"/>
              <a:t> </a:t>
            </a:r>
          </a:p>
          <a:p>
            <a:r>
              <a:rPr lang="en-US" sz="900" b="1" dirty="0"/>
              <a:t>Parents: Your signature below indicates that you have reviewed your student’s AP Course selections and you understand the aforementioned guidelines.</a:t>
            </a:r>
            <a:endParaRPr lang="en-US" sz="900" dirty="0"/>
          </a:p>
          <a:p>
            <a:r>
              <a:rPr lang="en-US" sz="900" b="1" dirty="0"/>
              <a:t> </a:t>
            </a:r>
            <a:endParaRPr lang="en-US" sz="900" dirty="0"/>
          </a:p>
          <a:p>
            <a:r>
              <a:rPr lang="en-US" sz="900" dirty="0"/>
              <a:t> </a:t>
            </a:r>
          </a:p>
          <a:p>
            <a:r>
              <a:rPr lang="en-US" sz="900" dirty="0"/>
              <a:t> </a:t>
            </a:r>
          </a:p>
          <a:p>
            <a:r>
              <a:rPr lang="en-US" sz="900" dirty="0"/>
              <a:t>__________________________________________		__________________</a:t>
            </a:r>
          </a:p>
          <a:p>
            <a:r>
              <a:rPr lang="en-US" sz="900" dirty="0"/>
              <a:t>	(Parent/Guardian Signature - Required)		        (Date)</a:t>
            </a:r>
          </a:p>
          <a:p>
            <a:endParaRPr lang="en-US" sz="900" dirty="0"/>
          </a:p>
        </p:txBody>
      </p:sp>
      <p:sp>
        <p:nvSpPr>
          <p:cNvPr id="3" name="Title 2"/>
          <p:cNvSpPr>
            <a:spLocks noGrp="1"/>
          </p:cNvSpPr>
          <p:nvPr>
            <p:ph type="title"/>
          </p:nvPr>
        </p:nvSpPr>
        <p:spPr/>
        <p:txBody>
          <a:bodyPr/>
          <a:lstStyle/>
          <a:p>
            <a:r>
              <a:rPr lang="en-US" dirty="0"/>
              <a:t>AP/AICE Contract</a:t>
            </a:r>
          </a:p>
        </p:txBody>
      </p:sp>
    </p:spTree>
    <p:extLst>
      <p:ext uri="{BB962C8B-B14F-4D97-AF65-F5344CB8AC3E}">
        <p14:creationId xmlns:p14="http://schemas.microsoft.com/office/powerpoint/2010/main" val="2848968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pPr algn="ctr"/>
            <a:endParaRPr lang="en-US" sz="5400" dirty="0"/>
          </a:p>
          <a:p>
            <a:pPr marL="0" indent="0" algn="ctr">
              <a:buNone/>
            </a:pPr>
            <a:r>
              <a:rPr lang="en-US" sz="5400" dirty="0"/>
              <a:t>Dual Enrollment </a:t>
            </a:r>
          </a:p>
          <a:p>
            <a:pPr marL="0" indent="0" algn="ctr">
              <a:buNone/>
            </a:pPr>
            <a:r>
              <a:rPr lang="en-US" sz="5400" dirty="0"/>
              <a:t>&amp; </a:t>
            </a:r>
          </a:p>
          <a:p>
            <a:pPr marL="0" indent="0" algn="ctr">
              <a:buNone/>
            </a:pPr>
            <a:r>
              <a:rPr lang="en-US" sz="5400" dirty="0"/>
              <a:t>Early Admissions</a:t>
            </a:r>
          </a:p>
        </p:txBody>
      </p:sp>
      <p:sp>
        <p:nvSpPr>
          <p:cNvPr id="3" name="Title 2"/>
          <p:cNvSpPr>
            <a:spLocks noGrp="1"/>
          </p:cNvSpPr>
          <p:nvPr>
            <p:ph type="title"/>
          </p:nvPr>
        </p:nvSpPr>
        <p:spPr/>
        <p:txBody>
          <a:bodyPr/>
          <a:lstStyle/>
          <a:p>
            <a:r>
              <a:rPr lang="en-US" dirty="0"/>
              <a:t>Dual Enrollment</a:t>
            </a:r>
          </a:p>
        </p:txBody>
      </p:sp>
    </p:spTree>
    <p:extLst>
      <p:ext uri="{BB962C8B-B14F-4D97-AF65-F5344CB8AC3E}">
        <p14:creationId xmlns:p14="http://schemas.microsoft.com/office/powerpoint/2010/main" val="14922492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13314</TotalTime>
  <Words>2337</Words>
  <Application>Microsoft Office PowerPoint</Application>
  <PresentationFormat>On-screen Show (4:3)</PresentationFormat>
  <Paragraphs>262</Paragraphs>
  <Slides>21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An Introduction to the  Advanced Placement Program®</vt:lpstr>
      <vt:lpstr>Advanced Placement ®: The Basics</vt:lpstr>
      <vt:lpstr>Our AP® Courses</vt:lpstr>
      <vt:lpstr>AP Capstone Program</vt:lpstr>
      <vt:lpstr> AP®: The Benefits</vt:lpstr>
      <vt:lpstr>AP® from the College Admissions Perspective</vt:lpstr>
      <vt:lpstr>AP® Exams</vt:lpstr>
      <vt:lpstr>AP/AICE Contract</vt:lpstr>
      <vt:lpstr>Dual Enrollment</vt:lpstr>
      <vt:lpstr>What is Dual Enrollment</vt:lpstr>
      <vt:lpstr>Qualifications for Dual Enrollment</vt:lpstr>
      <vt:lpstr>Academic Impact of Dual Enrollment</vt:lpstr>
      <vt:lpstr>Procedure to Apply EACH SEMESTER</vt:lpstr>
      <vt:lpstr>Things to Consider</vt:lpstr>
      <vt:lpstr>Meet Deadlines</vt:lpstr>
      <vt:lpstr>Early Admissions</vt:lpstr>
      <vt:lpstr>PowerPoint Presentation</vt:lpstr>
      <vt:lpstr>What is AICE</vt:lpstr>
      <vt:lpstr>How to get the AICE Diploma </vt:lpstr>
      <vt:lpstr>Benefits to taking AICE courses </vt:lpstr>
      <vt:lpstr>AICE Courses that Steinbrenner will offer 2024-25 </vt:lpstr>
    </vt:vector>
  </TitlesOfParts>
  <Company>Hawthorne Visual Communications,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knortey</dc:creator>
  <cp:lastModifiedBy>Jaclyn Cappello</cp:lastModifiedBy>
  <cp:revision>857</cp:revision>
  <cp:lastPrinted>2023-11-02T19:04:39Z</cp:lastPrinted>
  <dcterms:created xsi:type="dcterms:W3CDTF">2013-01-11T21:38:43Z</dcterms:created>
  <dcterms:modified xsi:type="dcterms:W3CDTF">2023-11-03T18:18:55Z</dcterms:modified>
</cp:coreProperties>
</file>